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19" r:id="rId2"/>
    <p:sldId id="311" r:id="rId3"/>
    <p:sldId id="341" r:id="rId4"/>
    <p:sldId id="337" r:id="rId5"/>
    <p:sldId id="320" r:id="rId6"/>
    <p:sldId id="328" r:id="rId7"/>
    <p:sldId id="327" r:id="rId8"/>
    <p:sldId id="326" r:id="rId9"/>
    <p:sldId id="325" r:id="rId10"/>
    <p:sldId id="324" r:id="rId11"/>
    <p:sldId id="323" r:id="rId12"/>
    <p:sldId id="321" r:id="rId13"/>
    <p:sldId id="322" r:id="rId14"/>
    <p:sldId id="338" r:id="rId15"/>
    <p:sldId id="340" r:id="rId16"/>
    <p:sldId id="339" r:id="rId17"/>
    <p:sldId id="329" r:id="rId18"/>
    <p:sldId id="317" r:id="rId19"/>
    <p:sldId id="335" r:id="rId20"/>
    <p:sldId id="330" r:id="rId21"/>
    <p:sldId id="331" r:id="rId22"/>
    <p:sldId id="342" r:id="rId23"/>
    <p:sldId id="332" r:id="rId24"/>
    <p:sldId id="333" r:id="rId25"/>
    <p:sldId id="336" r:id="rId26"/>
    <p:sldId id="334" r:id="rId27"/>
    <p:sldId id="318"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D33"/>
    <a:srgbClr val="4B61B4"/>
    <a:srgbClr val="3574BE"/>
    <a:srgbClr val="F19B00"/>
    <a:srgbClr val="CE4916"/>
    <a:srgbClr val="2D167E"/>
    <a:srgbClr val="FA42C8"/>
    <a:srgbClr val="33A8FF"/>
    <a:srgbClr val="83CBFF"/>
    <a:srgbClr val="964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6968" autoAdjust="0"/>
  </p:normalViewPr>
  <p:slideViewPr>
    <p:cSldViewPr snapToGrid="0">
      <p:cViewPr varScale="1">
        <p:scale>
          <a:sx n="88" d="100"/>
          <a:sy n="88" d="100"/>
        </p:scale>
        <p:origin x="672"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FCE68-3AA9-4768-A319-C9608B3EAC1D}"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A4AF3-F093-409B-9889-74DB9FB22E5A}" type="slidenum">
              <a:rPr lang="en-US" smtClean="0"/>
              <a:t>‹#›</a:t>
            </a:fld>
            <a:endParaRPr lang="en-US"/>
          </a:p>
        </p:txBody>
      </p:sp>
    </p:spTree>
    <p:extLst>
      <p:ext uri="{BB962C8B-B14F-4D97-AF65-F5344CB8AC3E}">
        <p14:creationId xmlns:p14="http://schemas.microsoft.com/office/powerpoint/2010/main" val="281613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bp.io/studio"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ASP.NET Core 9.0, the </a:t>
            </a:r>
            <a:r>
              <a:rPr lang="en-US" b="1" dirty="0"/>
              <a:t>Optimizing Static Asset Delivery</a:t>
            </a:r>
            <a:r>
              <a:rPr lang="en-US" dirty="0"/>
              <a:t> feature introduces the </a:t>
            </a:r>
            <a:r>
              <a:rPr lang="en-US" dirty="0" err="1"/>
              <a:t>MapStaticAssets</a:t>
            </a:r>
            <a:r>
              <a:rPr lang="en-US" dirty="0"/>
              <a:t> middleware, designed to enhance the performance of web applications by improving the delivery of static assets such as CSS, JavaScript, and images.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Assets are </a:t>
            </a:r>
            <a:r>
              <a:rPr lang="en-US" dirty="0" err="1"/>
              <a:t>precompressed</a:t>
            </a:r>
            <a:r>
              <a:rPr lang="en-US" dirty="0"/>
              <a:t> using </a:t>
            </a:r>
            <a:r>
              <a:rPr lang="en-US" dirty="0" err="1"/>
              <a:t>gzip</a:t>
            </a:r>
            <a:r>
              <a:rPr lang="en-US" dirty="0"/>
              <a:t> during development  and New or updated assets are automatically optimized during the build process, simplifying development workflows. </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69707B"/>
                </a:solidFill>
                <a:effectLst/>
                <a:latin typeface="Poppins" panose="00000500000000000000" pitchFamily="2" charset="0"/>
              </a:rPr>
              <a:t>In a default Razor Pages template, assets like </a:t>
            </a:r>
            <a:r>
              <a:rPr lang="en-US" dirty="0"/>
              <a:t>bootstrap.min.css</a:t>
            </a:r>
            <a:r>
              <a:rPr lang="en-US" b="0" i="0" dirty="0">
                <a:solidFill>
                  <a:srgbClr val="69707B"/>
                </a:solidFill>
                <a:effectLst/>
                <a:latin typeface="Poppins" panose="00000500000000000000" pitchFamily="2" charset="0"/>
              </a:rPr>
              <a:t> and </a:t>
            </a:r>
            <a:r>
              <a:rPr lang="en-US" dirty="0"/>
              <a:t>jquery.js</a:t>
            </a:r>
            <a:r>
              <a:rPr lang="en-US" b="0" i="0" dirty="0">
                <a:solidFill>
                  <a:srgbClr val="69707B"/>
                </a:solidFill>
                <a:effectLst/>
                <a:latin typeface="Poppins" panose="00000500000000000000" pitchFamily="2" charset="0"/>
              </a:rPr>
              <a:t> are compressed by over 80%.</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10</a:t>
            </a:fld>
            <a:endParaRPr lang="en-US"/>
          </a:p>
        </p:txBody>
      </p:sp>
    </p:spTree>
    <p:extLst>
      <p:ext uri="{BB962C8B-B14F-4D97-AF65-F5344CB8AC3E}">
        <p14:creationId xmlns:p14="http://schemas.microsoft.com/office/powerpoint/2010/main" val="302507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.NET 9, middleware components now support </a:t>
            </a:r>
            <a:r>
              <a:rPr lang="en-US" b="1" dirty="0"/>
              <a:t>keyed dependency injection</a:t>
            </a:r>
            <a:r>
              <a:rPr lang="en-US" dirty="0"/>
              <a:t>, allowing developers to inject specific service instances identified by unique keys directly into middleware classes.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Developers can register multiple implementations of the same service type, each associated with a unique key, and inject the desired instance into middleware by specifying the corresponding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feature enables more granular control over middleware behavior by allowing different configurations or behaviors based on the injected service instance.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11</a:t>
            </a:fld>
            <a:endParaRPr lang="en-US"/>
          </a:p>
        </p:txBody>
      </p:sp>
    </p:spTree>
    <p:extLst>
      <p:ext uri="{BB962C8B-B14F-4D97-AF65-F5344CB8AC3E}">
        <p14:creationId xmlns:p14="http://schemas.microsoft.com/office/powerpoint/2010/main" val="39129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.NET 9 web templates Swagger is removed . Microsoft introduced a new package called </a:t>
            </a:r>
            <a:r>
              <a:rPr lang="en-US" dirty="0" err="1"/>
              <a:t>OpenAPI</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12</a:t>
            </a:fld>
            <a:endParaRPr lang="en-US"/>
          </a:p>
        </p:txBody>
      </p:sp>
    </p:spTree>
    <p:extLst>
      <p:ext uri="{BB962C8B-B14F-4D97-AF65-F5344CB8AC3E}">
        <p14:creationId xmlns:p14="http://schemas.microsoft.com/office/powerpoint/2010/main" val="183915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Entity Framework Core 9, LINQ-to-SQL translation has been significantly improved, allowing more complex LINQ queries to be accurately converted into SQL.</a:t>
            </a:r>
          </a:p>
          <a:p>
            <a:pPr marL="0" indent="0">
              <a:buFont typeface="Arial" panose="020B0604020202020204" pitchFamily="34" charset="0"/>
              <a:buNone/>
            </a:pPr>
            <a:r>
              <a:rPr lang="en-US" dirty="0"/>
              <a:t>These enhancements reduce runtime errors and optimize database performance, making it easier for developers to write efficient and expressive queries.</a:t>
            </a:r>
          </a:p>
        </p:txBody>
      </p:sp>
      <p:sp>
        <p:nvSpPr>
          <p:cNvPr id="4" name="Slide Number Placeholder 3"/>
          <p:cNvSpPr>
            <a:spLocks noGrp="1"/>
          </p:cNvSpPr>
          <p:nvPr>
            <p:ph type="sldNum" sz="quarter" idx="5"/>
          </p:nvPr>
        </p:nvSpPr>
        <p:spPr/>
        <p:txBody>
          <a:bodyPr/>
          <a:lstStyle/>
          <a:p>
            <a:fld id="{9E7A4AF3-F093-409B-9889-74DB9FB22E5A}" type="slidenum">
              <a:rPr lang="en-US" smtClean="0"/>
              <a:t>13</a:t>
            </a:fld>
            <a:endParaRPr lang="en-US"/>
          </a:p>
        </p:txBody>
      </p:sp>
    </p:spTree>
    <p:extLst>
      <p:ext uri="{BB962C8B-B14F-4D97-AF65-F5344CB8AC3E}">
        <p14:creationId xmlns:p14="http://schemas.microsoft.com/office/powerpoint/2010/main" val="136549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E3E3E3"/>
                </a:solidFill>
                <a:effectLst/>
                <a:latin typeface="Courier New" panose="02070309020205020404" pitchFamily="49" charset="0"/>
              </a:rPr>
              <a:t>In this article, we will explore the new features introduced in EF Core 9, specifically focusing on Read-only Primitive Collections. </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14</a:t>
            </a:fld>
            <a:endParaRPr lang="en-US"/>
          </a:p>
        </p:txBody>
      </p:sp>
    </p:spTree>
    <p:extLst>
      <p:ext uri="{BB962C8B-B14F-4D97-AF65-F5344CB8AC3E}">
        <p14:creationId xmlns:p14="http://schemas.microsoft.com/office/powerpoint/2010/main" val="368142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New features of C# 13</a:t>
            </a:r>
          </a:p>
        </p:txBody>
      </p:sp>
      <p:sp>
        <p:nvSpPr>
          <p:cNvPr id="4" name="Slide Number Placeholder 3"/>
          <p:cNvSpPr>
            <a:spLocks noGrp="1"/>
          </p:cNvSpPr>
          <p:nvPr>
            <p:ph type="sldNum" sz="quarter" idx="5"/>
          </p:nvPr>
        </p:nvSpPr>
        <p:spPr/>
        <p:txBody>
          <a:bodyPr/>
          <a:lstStyle/>
          <a:p>
            <a:fld id="{9E7A4AF3-F093-409B-9889-74DB9FB22E5A}" type="slidenum">
              <a:rPr lang="en-US" smtClean="0"/>
              <a:t>15</a:t>
            </a:fld>
            <a:endParaRPr lang="en-US"/>
          </a:p>
        </p:txBody>
      </p:sp>
    </p:spTree>
    <p:extLst>
      <p:ext uri="{BB962C8B-B14F-4D97-AF65-F5344CB8AC3E}">
        <p14:creationId xmlns:p14="http://schemas.microsoft.com/office/powerpoint/2010/main" val="251371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E3E3E3"/>
                </a:solidFill>
                <a:effectLst/>
                <a:latin typeface="Courier New" panose="02070309020205020404" pitchFamily="49" charset="0"/>
              </a:rPr>
              <a:t>This article demonstrates how to build a WhatsApp bot that uses </a:t>
            </a:r>
            <a:r>
              <a:rPr lang="en-US" b="0" i="0" dirty="0" err="1">
                <a:solidFill>
                  <a:srgbClr val="E3E3E3"/>
                </a:solidFill>
                <a:effectLst/>
                <a:latin typeface="Courier New" panose="02070309020205020404" pitchFamily="49" charset="0"/>
              </a:rPr>
              <a:t>ChatGPT’s</a:t>
            </a:r>
            <a:r>
              <a:rPr lang="en-US" b="0" i="0" dirty="0">
                <a:solidFill>
                  <a:srgbClr val="E3E3E3"/>
                </a:solidFill>
                <a:effectLst/>
                <a:latin typeface="Courier New" panose="02070309020205020404" pitchFamily="49" charset="0"/>
              </a:rPr>
              <a:t> conversational AI by integrating an ABP.IO application template with Twilio ... </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16</a:t>
            </a:fld>
            <a:endParaRPr lang="en-US"/>
          </a:p>
        </p:txBody>
      </p:sp>
    </p:spTree>
    <p:extLst>
      <p:ext uri="{BB962C8B-B14F-4D97-AF65-F5344CB8AC3E}">
        <p14:creationId xmlns:p14="http://schemas.microsoft.com/office/powerpoint/2010/main" val="2979799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444444"/>
                </a:solidFill>
                <a:effectLst/>
                <a:latin typeface="Open Sans" panose="020B0606030504020204" pitchFamily="34" charset="0"/>
              </a:rPr>
              <a:t>Lead developer of ABP gave a talk in .NET Conf 2024.</a:t>
            </a:r>
          </a:p>
          <a:p>
            <a:pPr marL="0" indent="0">
              <a:buFont typeface="Arial" panose="020B0604020202020204" pitchFamily="34" charset="0"/>
              <a:buNone/>
            </a:pPr>
            <a:r>
              <a:rPr lang="en-US" b="0" i="0" dirty="0">
                <a:solidFill>
                  <a:srgbClr val="444444"/>
                </a:solidFill>
                <a:effectLst/>
                <a:latin typeface="Open Sans" panose="020B0606030504020204" pitchFamily="34" charset="0"/>
              </a:rPr>
              <a:t>The topic was “Building Modular Applications with ASP.NET Core &amp; ABP”</a:t>
            </a:r>
          </a:p>
          <a:p>
            <a:pPr marL="0" indent="0">
              <a:buFont typeface="Arial" panose="020B0604020202020204" pitchFamily="34" charset="0"/>
              <a:buNone/>
            </a:pPr>
            <a:r>
              <a:rPr lang="en-US" b="0" i="0" dirty="0">
                <a:solidFill>
                  <a:srgbClr val="444444"/>
                </a:solidFill>
                <a:effectLst/>
                <a:latin typeface="Open Sans" panose="020B0606030504020204" pitchFamily="34" charset="0"/>
              </a:rPr>
              <a:t>In his session, he discussed building modular applications and mentioned how </a:t>
            </a:r>
            <a:r>
              <a:rPr lang="en-US" b="0" i="0" u="sng" dirty="0">
                <a:solidFill>
                  <a:srgbClr val="555555"/>
                </a:solidFill>
                <a:effectLst/>
                <a:latin typeface="Open Sans" panose="020B0606030504020204" pitchFamily="34" charset="0"/>
                <a:hlinkClick r:id="rId3"/>
              </a:rPr>
              <a:t>ABP Studio</a:t>
            </a:r>
            <a:r>
              <a:rPr lang="en-US" b="0" i="0" dirty="0">
                <a:solidFill>
                  <a:srgbClr val="444444"/>
                </a:solidFill>
                <a:effectLst/>
                <a:latin typeface="Open Sans" panose="020B0606030504020204" pitchFamily="34" charset="0"/>
              </a:rPr>
              <a:t> makes it easier to create fully modular systems with ASP.NET Core.</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17</a:t>
            </a:fld>
            <a:endParaRPr lang="en-US"/>
          </a:p>
        </p:txBody>
      </p:sp>
    </p:spTree>
    <p:extLst>
      <p:ext uri="{BB962C8B-B14F-4D97-AF65-F5344CB8AC3E}">
        <p14:creationId xmlns:p14="http://schemas.microsoft.com/office/powerpoint/2010/main" val="287565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18</a:t>
            </a:fld>
            <a:endParaRPr lang="en-US"/>
          </a:p>
        </p:txBody>
      </p:sp>
    </p:spTree>
    <p:extLst>
      <p:ext uri="{BB962C8B-B14F-4D97-AF65-F5344CB8AC3E}">
        <p14:creationId xmlns:p14="http://schemas.microsoft.com/office/powerpoint/2010/main" val="343704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69707B"/>
                </a:solidFill>
                <a:effectLst/>
                <a:latin typeface="Poppins" panose="00000500000000000000" pitchFamily="2" charset="0"/>
              </a:rPr>
              <a:t> how to enable multi language in ABP Framework</a:t>
            </a: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19</a:t>
            </a:fld>
            <a:endParaRPr lang="en-US"/>
          </a:p>
        </p:txBody>
      </p:sp>
    </p:spTree>
    <p:extLst>
      <p:ext uri="{BB962C8B-B14F-4D97-AF65-F5344CB8AC3E}">
        <p14:creationId xmlns:p14="http://schemas.microsoft.com/office/powerpoint/2010/main" val="3328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FFFFFF"/>
                </a:solidFill>
                <a:effectLst/>
                <a:latin typeface="Lexend"/>
              </a:rPr>
              <a:t>3 JetBrains </a:t>
            </a:r>
          </a:p>
          <a:p>
            <a:pPr marL="0" indent="0">
              <a:buFont typeface="Arial" panose="020B0604020202020204" pitchFamily="34" charset="0"/>
              <a:buNone/>
            </a:pPr>
            <a:r>
              <a:rPr lang="en-US" dirty="0"/>
              <a:t>https://admin.abp.io/Raffles/Draw/3a163790-9c7d-69d9-52b3-bb7f2993b4d6</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FFFFFF"/>
                </a:solidFill>
                <a:effectLst/>
                <a:latin typeface="Lexend"/>
              </a:rPr>
              <a:t>ABP Personal License</a:t>
            </a:r>
          </a:p>
          <a:p>
            <a:pPr marL="0" indent="0">
              <a:buFont typeface="Arial" panose="020B0604020202020204" pitchFamily="34" charset="0"/>
              <a:buNone/>
            </a:pPr>
            <a:r>
              <a:rPr lang="en-US" dirty="0"/>
              <a:t>https://admin.abp.io/Raffles/Draw/3a163792-2523-f369-3f8f-42d6b4c3af62</a:t>
            </a:r>
          </a:p>
        </p:txBody>
      </p:sp>
      <p:sp>
        <p:nvSpPr>
          <p:cNvPr id="4" name="Slide Number Placeholder 3"/>
          <p:cNvSpPr>
            <a:spLocks noGrp="1"/>
          </p:cNvSpPr>
          <p:nvPr>
            <p:ph type="sldNum" sz="quarter" idx="5"/>
          </p:nvPr>
        </p:nvSpPr>
        <p:spPr/>
        <p:txBody>
          <a:bodyPr/>
          <a:lstStyle/>
          <a:p>
            <a:fld id="{9E7A4AF3-F093-409B-9889-74DB9FB22E5A}" type="slidenum">
              <a:rPr lang="en-US" smtClean="0"/>
              <a:t>2</a:t>
            </a:fld>
            <a:endParaRPr lang="en-US"/>
          </a:p>
        </p:txBody>
      </p:sp>
    </p:spTree>
    <p:extLst>
      <p:ext uri="{BB962C8B-B14F-4D97-AF65-F5344CB8AC3E}">
        <p14:creationId xmlns:p14="http://schemas.microsoft.com/office/powerpoint/2010/main" val="738348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algn="l"/>
            <a:r>
              <a:rPr lang="en-US" b="1" i="0" dirty="0">
                <a:solidFill>
                  <a:srgbClr val="333333"/>
                </a:solidFill>
                <a:effectLst/>
                <a:latin typeface="Open Sans" panose="020B0606030504020204" pitchFamily="34" charset="0"/>
              </a:rPr>
              <a:t>Upgrade to .NET 9.0</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Aligning with the latest advancements, ABP 9.0 has been upgraded to .NET 9.0. This transition leverages .NET 9's performance improvements and new features, ensuring that applications built on ABP are optimized for modern development standards. </a:t>
            </a:r>
          </a:p>
          <a:p>
            <a:pPr algn="l"/>
            <a:r>
              <a:rPr lang="en-US" b="1" i="0" dirty="0">
                <a:solidFill>
                  <a:srgbClr val="333333"/>
                </a:solidFill>
                <a:effectLst/>
                <a:latin typeface="Open Sans" panose="020B0606030504020204" pitchFamily="34" charset="0"/>
              </a:rPr>
              <a:t>Extension Property Policy</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The new Extension Property Policy feature allows developers to define custom policies for module entity extension properties. This includes setting access controls, validation rules, and data transformations directly within ABP, enhancing flexibility and security in application development. </a:t>
            </a:r>
          </a:p>
          <a:p>
            <a:pPr algn="l"/>
            <a:r>
              <a:rPr lang="en-US" b="1" i="0" dirty="0">
                <a:solidFill>
                  <a:srgbClr val="333333"/>
                </a:solidFill>
                <a:effectLst/>
                <a:latin typeface="Open Sans" panose="020B0606030504020204" pitchFamily="34" charset="0"/>
              </a:rPr>
              <a:t>Wildcard Support for Redirect URLs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ABP 9.0 introduces support for wildcards in </a:t>
            </a:r>
            <a:r>
              <a:rPr lang="en-US" b="0" i="0" dirty="0" err="1">
                <a:solidFill>
                  <a:srgbClr val="333333"/>
                </a:solidFill>
                <a:effectLst/>
                <a:latin typeface="Open Sans" panose="020B0606030504020204" pitchFamily="34" charset="0"/>
              </a:rPr>
              <a:t>RedirectAllowedUrls</a:t>
            </a:r>
            <a:r>
              <a:rPr lang="en-US" b="0" i="0" dirty="0">
                <a:solidFill>
                  <a:srgbClr val="333333"/>
                </a:solidFill>
                <a:effectLst/>
                <a:latin typeface="Open Sans" panose="020B0606030504020204" pitchFamily="34" charset="0"/>
              </a:rPr>
              <a:t> configurations. This enhancement simplifies the management of permissible redirect URLs, especially in scenarios requiring broad URL allowances, thereby streamlining application security configurations. </a:t>
            </a:r>
          </a:p>
          <a:p>
            <a:pPr algn="l"/>
            <a:r>
              <a:rPr lang="en-US" b="1" i="0" dirty="0">
                <a:solidFill>
                  <a:srgbClr val="333333"/>
                </a:solidFill>
                <a:effectLst/>
                <a:latin typeface="Open Sans" panose="020B0606030504020204" pitchFamily="34" charset="0"/>
              </a:rPr>
              <a:t>Google Cloud Storage BLOB Provider</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Expanding its cloud integration capabilities, ABP 9.0 now includes a BLOB provider for Google Cloud Storage. This addition offers developers more options for scalable and secure storage solutions within the ABP ecosystem. </a:t>
            </a:r>
          </a:p>
          <a:p>
            <a:pPr algn="l"/>
            <a:r>
              <a:rPr lang="en-US" b="1" i="0" dirty="0">
                <a:solidFill>
                  <a:srgbClr val="333333"/>
                </a:solidFill>
                <a:effectLst/>
                <a:latin typeface="Open Sans" panose="020B0606030504020204" pitchFamily="34" charset="0"/>
              </a:rPr>
              <a:t>Removal of React Native from Free Templates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To streamline offerings, React Native has been removed from ABP's free templates. This change allows the ABP team to focus on enhancing other mobile development options and maintaining high-quality support for existing frameworks. </a:t>
            </a:r>
          </a:p>
          <a:p>
            <a:pPr algn="l"/>
            <a:r>
              <a:rPr lang="en-US" b="1" i="0" dirty="0">
                <a:solidFill>
                  <a:srgbClr val="333333"/>
                </a:solidFill>
                <a:effectLst/>
                <a:latin typeface="Open Sans" panose="020B0606030504020204" pitchFamily="34" charset="0"/>
              </a:rPr>
              <a:t>ABP Suite Enhancements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ABP Suite has been updated to provide better naming conventions for multiple navigation properties to the same entity. This improvement reduces ambiguity and enhances code readability, facilitating more efficient development workflows. </a:t>
            </a:r>
          </a:p>
          <a:p>
            <a:pPr algn="l"/>
            <a:r>
              <a:rPr lang="en-US" b="1" i="0" dirty="0">
                <a:solidFill>
                  <a:srgbClr val="333333"/>
                </a:solidFill>
                <a:effectLst/>
                <a:latin typeface="Open Sans" panose="020B0606030504020204" pitchFamily="34" charset="0"/>
              </a:rPr>
              <a:t>CMS Kit Pro Feedback Feature Improvements</a:t>
            </a:r>
            <a:endParaRPr lang="en-US" b="0" i="0" dirty="0">
              <a:solidFill>
                <a:srgbClr val="333333"/>
              </a:solidFill>
              <a:effectLst/>
              <a:latin typeface="Open Sans" panose="020B0606030504020204" pitchFamily="34" charset="0"/>
            </a:endParaRPr>
          </a:p>
          <a:p>
            <a:pPr algn="l"/>
            <a:r>
              <a:rPr lang="en-US" b="0" i="0" dirty="0">
                <a:solidFill>
                  <a:srgbClr val="333333"/>
                </a:solidFill>
                <a:effectLst/>
                <a:latin typeface="Open Sans" panose="020B0606030504020204" pitchFamily="34" charset="0"/>
              </a:rPr>
              <a:t>The CMS Kit Pro module's feedback feature has been refined to offer a more user-friendly experience. These improvements aim to enhance user engagement and provide developers with more effective tools for content management.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20</a:t>
            </a:fld>
            <a:endParaRPr lang="en-US"/>
          </a:p>
        </p:txBody>
      </p:sp>
    </p:spTree>
    <p:extLst>
      <p:ext uri="{BB962C8B-B14F-4D97-AF65-F5344CB8AC3E}">
        <p14:creationId xmlns:p14="http://schemas.microsoft.com/office/powerpoint/2010/main" val="3967273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21</a:t>
            </a:fld>
            <a:endParaRPr lang="en-US"/>
          </a:p>
        </p:txBody>
      </p:sp>
    </p:spTree>
    <p:extLst>
      <p:ext uri="{BB962C8B-B14F-4D97-AF65-F5344CB8AC3E}">
        <p14:creationId xmlns:p14="http://schemas.microsoft.com/office/powerpoint/2010/main" val="3673359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22</a:t>
            </a:fld>
            <a:endParaRPr lang="en-US"/>
          </a:p>
        </p:txBody>
      </p:sp>
    </p:spTree>
    <p:extLst>
      <p:ext uri="{BB962C8B-B14F-4D97-AF65-F5344CB8AC3E}">
        <p14:creationId xmlns:p14="http://schemas.microsoft.com/office/powerpoint/2010/main" val="556099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23</a:t>
            </a:fld>
            <a:endParaRPr lang="en-US"/>
          </a:p>
        </p:txBody>
      </p:sp>
    </p:spTree>
    <p:extLst>
      <p:ext uri="{BB962C8B-B14F-4D97-AF65-F5344CB8AC3E}">
        <p14:creationId xmlns:p14="http://schemas.microsoft.com/office/powerpoint/2010/main" val="2678412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24</a:t>
            </a:fld>
            <a:endParaRPr lang="en-US"/>
          </a:p>
        </p:txBody>
      </p:sp>
    </p:spTree>
    <p:extLst>
      <p:ext uri="{BB962C8B-B14F-4D97-AF65-F5344CB8AC3E}">
        <p14:creationId xmlns:p14="http://schemas.microsoft.com/office/powerpoint/2010/main" val="1311750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25</a:t>
            </a:fld>
            <a:endParaRPr lang="en-US"/>
          </a:p>
        </p:txBody>
      </p:sp>
    </p:spTree>
    <p:extLst>
      <p:ext uri="{BB962C8B-B14F-4D97-AF65-F5344CB8AC3E}">
        <p14:creationId xmlns:p14="http://schemas.microsoft.com/office/powerpoint/2010/main" val="2538578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26</a:t>
            </a:fld>
            <a:endParaRPr lang="en-US"/>
          </a:p>
        </p:txBody>
      </p:sp>
    </p:spTree>
    <p:extLst>
      <p:ext uri="{BB962C8B-B14F-4D97-AF65-F5344CB8AC3E}">
        <p14:creationId xmlns:p14="http://schemas.microsoft.com/office/powerpoint/2010/main" val="1652983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 will be a nice discount on ABP PRO licenses. Stay tuned</a:t>
            </a:r>
          </a:p>
        </p:txBody>
      </p:sp>
      <p:sp>
        <p:nvSpPr>
          <p:cNvPr id="4" name="Slide Number Placeholder 3"/>
          <p:cNvSpPr>
            <a:spLocks noGrp="1"/>
          </p:cNvSpPr>
          <p:nvPr>
            <p:ph type="sldNum" sz="quarter" idx="5"/>
          </p:nvPr>
        </p:nvSpPr>
        <p:spPr/>
        <p:txBody>
          <a:bodyPr/>
          <a:lstStyle/>
          <a:p>
            <a:fld id="{9E7A4AF3-F093-409B-9889-74DB9FB22E5A}" type="slidenum">
              <a:rPr lang="en-US" smtClean="0"/>
              <a:t>3</a:t>
            </a:fld>
            <a:endParaRPr lang="en-US"/>
          </a:p>
        </p:txBody>
      </p:sp>
    </p:spTree>
    <p:extLst>
      <p:ext uri="{BB962C8B-B14F-4D97-AF65-F5344CB8AC3E}">
        <p14:creationId xmlns:p14="http://schemas.microsoft.com/office/powerpoint/2010/main" val="161718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how to implement multi-tenant architecture in Angular applications using ABP Framework.</a:t>
            </a:r>
          </a:p>
        </p:txBody>
      </p:sp>
      <p:sp>
        <p:nvSpPr>
          <p:cNvPr id="4" name="Slide Number Placeholder 3"/>
          <p:cNvSpPr>
            <a:spLocks noGrp="1"/>
          </p:cNvSpPr>
          <p:nvPr>
            <p:ph type="sldNum" sz="quarter" idx="5"/>
          </p:nvPr>
        </p:nvSpPr>
        <p:spPr/>
        <p:txBody>
          <a:bodyPr/>
          <a:lstStyle/>
          <a:p>
            <a:fld id="{9E7A4AF3-F093-409B-9889-74DB9FB22E5A}" type="slidenum">
              <a:rPr lang="en-US" smtClean="0"/>
              <a:t>4</a:t>
            </a:fld>
            <a:endParaRPr lang="en-US"/>
          </a:p>
        </p:txBody>
      </p:sp>
    </p:spTree>
    <p:extLst>
      <p:ext uri="{BB962C8B-B14F-4D97-AF65-F5344CB8AC3E}">
        <p14:creationId xmlns:p14="http://schemas.microsoft.com/office/powerpoint/2010/main" val="59051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Step-by-step guide to using </a:t>
            </a:r>
            <a:r>
              <a:rPr lang="en-US" dirty="0" err="1"/>
              <a:t>Quartz.Net</a:t>
            </a:r>
            <a:r>
              <a:rPr lang="en-US" dirty="0"/>
              <a:t> in the ABP Framework for handling scheduled tasks and background jobs effectively. But ABP is well-integrated to Quartz. So no need to do anything.</a:t>
            </a:r>
          </a:p>
        </p:txBody>
      </p:sp>
      <p:sp>
        <p:nvSpPr>
          <p:cNvPr id="4" name="Slide Number Placeholder 3"/>
          <p:cNvSpPr>
            <a:spLocks noGrp="1"/>
          </p:cNvSpPr>
          <p:nvPr>
            <p:ph type="sldNum" sz="quarter" idx="5"/>
          </p:nvPr>
        </p:nvSpPr>
        <p:spPr/>
        <p:txBody>
          <a:bodyPr/>
          <a:lstStyle/>
          <a:p>
            <a:fld id="{9E7A4AF3-F093-409B-9889-74DB9FB22E5A}" type="slidenum">
              <a:rPr lang="en-US" smtClean="0"/>
              <a:t>5</a:t>
            </a:fld>
            <a:endParaRPr lang="en-US"/>
          </a:p>
        </p:txBody>
      </p:sp>
    </p:spTree>
    <p:extLst>
      <p:ext uri="{BB962C8B-B14F-4D97-AF65-F5344CB8AC3E}">
        <p14:creationId xmlns:p14="http://schemas.microsoft.com/office/powerpoint/2010/main" val="1337364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ABP Platform is now compatible with .NET 9, bringing all the latest features of the framework to ABP developers.</a:t>
            </a:r>
          </a:p>
        </p:txBody>
      </p:sp>
      <p:sp>
        <p:nvSpPr>
          <p:cNvPr id="4" name="Slide Number Placeholder 3"/>
          <p:cNvSpPr>
            <a:spLocks noGrp="1"/>
          </p:cNvSpPr>
          <p:nvPr>
            <p:ph type="sldNum" sz="quarter" idx="5"/>
          </p:nvPr>
        </p:nvSpPr>
        <p:spPr/>
        <p:txBody>
          <a:bodyPr/>
          <a:lstStyle/>
          <a:p>
            <a:fld id="{9E7A4AF3-F093-409B-9889-74DB9FB22E5A}" type="slidenum">
              <a:rPr lang="en-US" smtClean="0"/>
              <a:t>6</a:t>
            </a:fld>
            <a:endParaRPr lang="en-US"/>
          </a:p>
        </p:txBody>
      </p:sp>
    </p:spTree>
    <p:extLst>
      <p:ext uri="{BB962C8B-B14F-4D97-AF65-F5344CB8AC3E}">
        <p14:creationId xmlns:p14="http://schemas.microsoft.com/office/powerpoint/2010/main" val="366862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7</a:t>
            </a:fld>
            <a:endParaRPr lang="en-US"/>
          </a:p>
        </p:txBody>
      </p:sp>
    </p:spTree>
    <p:extLst>
      <p:ext uri="{BB962C8B-B14F-4D97-AF65-F5344CB8AC3E}">
        <p14:creationId xmlns:p14="http://schemas.microsoft.com/office/powerpoint/2010/main" val="2607993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err="1">
                <a:solidFill>
                  <a:srgbClr val="292D33"/>
                </a:solidFill>
                <a:effectLst/>
                <a:latin typeface="Lexend"/>
              </a:rPr>
              <a:t>SignalR</a:t>
            </a:r>
            <a:r>
              <a:rPr lang="en-US" b="0" i="0" dirty="0">
                <a:solidFill>
                  <a:srgbClr val="292D33"/>
                </a:solidFill>
                <a:effectLst/>
                <a:latin typeface="Lexend"/>
              </a:rPr>
              <a:t> comes with trimming and Native AOT support with .NET 9.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7A4AF3-F093-409B-9889-74DB9FB22E5A}" type="slidenum">
              <a:rPr lang="en-US" smtClean="0"/>
              <a:t>8</a:t>
            </a:fld>
            <a:endParaRPr lang="en-US"/>
          </a:p>
        </p:txBody>
      </p:sp>
    </p:spTree>
    <p:extLst>
      <p:ext uri="{BB962C8B-B14F-4D97-AF65-F5344CB8AC3E}">
        <p14:creationId xmlns:p14="http://schemas.microsoft.com/office/powerpoint/2010/main" val="226500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With .NET 9, a new feature called </a:t>
            </a:r>
            <a:r>
              <a:rPr lang="en-US" dirty="0" err="1"/>
              <a:t>HybridCache</a:t>
            </a:r>
            <a:r>
              <a:rPr lang="en-US" dirty="0"/>
              <a:t> is announced.</a:t>
            </a:r>
          </a:p>
          <a:p>
            <a:pPr marL="0" indent="0">
              <a:buFont typeface="Arial" panose="020B0604020202020204" pitchFamily="34" charset="0"/>
              <a:buNone/>
            </a:pPr>
            <a:r>
              <a:rPr lang="en-US" b="0" i="0" dirty="0">
                <a:solidFill>
                  <a:srgbClr val="69707B"/>
                </a:solidFill>
                <a:effectLst/>
                <a:latin typeface="Poppins" panose="00000500000000000000" pitchFamily="2" charset="0"/>
              </a:rPr>
              <a:t>It’s a new caching which combines multiple caching strategies to maximize performance and scalability.</a:t>
            </a:r>
          </a:p>
          <a:p>
            <a:pPr marL="0" indent="0">
              <a:buFont typeface="Arial" panose="020B0604020202020204" pitchFamily="34" charset="0"/>
              <a:buNone/>
            </a:pPr>
            <a:r>
              <a:rPr lang="en-US" b="0" i="0" dirty="0">
                <a:solidFill>
                  <a:srgbClr val="69707B"/>
                </a:solidFill>
                <a:effectLst/>
                <a:latin typeface="Poppins" panose="00000500000000000000" pitchFamily="2" charset="0"/>
              </a:rPr>
              <a:t>Improves performance </a:t>
            </a:r>
            <a:r>
              <a:rPr lang="en-US" b="0" i="0" dirty="0" err="1">
                <a:solidFill>
                  <a:srgbClr val="69707B"/>
                </a:solidFill>
                <a:effectLst/>
                <a:latin typeface="Poppins" panose="00000500000000000000" pitchFamily="2" charset="0"/>
              </a:rPr>
              <a:t>scalibity</a:t>
            </a:r>
            <a:r>
              <a:rPr lang="en-US" b="0" i="0" dirty="0">
                <a:solidFill>
                  <a:srgbClr val="69707B"/>
                </a:solidFill>
                <a:effectLst/>
                <a:latin typeface="Poppins" panose="00000500000000000000" pitchFamily="2" charset="0"/>
              </a:rPr>
              <a:t> and allows automatic synchronization</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9E7A4AF3-F093-409B-9889-74DB9FB22E5A}" type="slidenum">
              <a:rPr lang="en-US" smtClean="0"/>
              <a:t>9</a:t>
            </a:fld>
            <a:endParaRPr lang="en-US"/>
          </a:p>
        </p:txBody>
      </p:sp>
    </p:spTree>
    <p:extLst>
      <p:ext uri="{BB962C8B-B14F-4D97-AF65-F5344CB8AC3E}">
        <p14:creationId xmlns:p14="http://schemas.microsoft.com/office/powerpoint/2010/main" val="352527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E77430-76F8-421E-A492-AC79EFC423C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5D7CA3C-4629-4882-9ECE-C98196B923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25D8AE9-7BBD-4211-BBA1-9591D019B03B}"/>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F8C32662-0384-408E-AE1E-E1071AB683C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6AD868F-2C5D-4745-BB03-6E8628AA49FB}"/>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572715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BC12C-B462-499E-BE53-A79936B7F58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B55F3CA-6E9C-4257-A90C-15F29CC155F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CBDA025-B7C3-4B80-A30A-C2D655583DC1}"/>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06FC1FF3-0909-48EE-B368-E2856227FDF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9315CFA-2B2B-4A47-B935-FC78715FE42F}"/>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1270863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32B0823-C3A1-4ADF-9C3E-7A7D860F7C9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33E10993-3ED6-4B98-8385-3F29171F305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21B2D32-FB06-4AE9-986C-07D929CA72B9}"/>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7BB47A69-0BCE-4EDD-A276-A6109E09350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4181D3-50D3-4F0B-9379-C88D4F96F7DF}"/>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33972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4FDF28-7128-4431-B4A8-C4B3DFA6795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AA3D55E-AF61-424A-88A0-7A20D1C7F4C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250A756-5E30-45BA-B99D-7308537383A8}"/>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39F1DEB5-E389-4328-B5EB-C2792965915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8886A87-E284-4278-8FDF-74014D09D915}"/>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76850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8944B5-2708-400F-860D-884ED6FEA0C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E7CB5F21-8EF1-4B51-8E56-D8A79F78F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D5948A6-D56D-4B19-936C-AAD26A1BB44F}"/>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4B5989C5-0A88-437B-8661-5B559452A1C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19D1417-4AA9-43C1-9DBC-D5C43004F056}"/>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313726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43316D-2C42-49A4-9A92-6A020E7CE78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5E7A332-7CA6-4453-A3B9-3C286352D00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5C8B178-7B2A-4403-8534-F0DEE5AB1BB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FE7A6E25-E1CC-40A0-97C0-376151E41659}"/>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F2B947C6-4882-4FEF-BE65-AA9A795B582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3B0A707-C9C8-4C30-A0CB-59F611445F02}"/>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459669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3E25E2-E9D5-4CE0-9317-A0FACA8360C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52225AA-F6A6-4A8E-82D4-3576A6664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67BEB5A-D558-4536-B428-E7BAF595D53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30CE4F5-13FA-414A-8F1E-FF06064783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40A1528-EFC2-44D6-BCD3-EDED99B8CE04}"/>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A045E3D-F125-4588-BBC5-497F3C3A47F7}"/>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8" name="Alt Bilgi Yer Tutucusu 7">
            <a:extLst>
              <a:ext uri="{FF2B5EF4-FFF2-40B4-BE49-F238E27FC236}">
                <a16:creationId xmlns:a16="http://schemas.microsoft.com/office/drawing/2014/main" id="{946676F1-1F6E-4B6E-B0DA-3D00C2BCD62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B6BDAC3-470D-4990-B1F0-7982053F48B0}"/>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80887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C8FCB9-5030-468C-8904-86F2C7BB074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FB3B8A1-C550-4287-A35F-5D4FA0E1B337}"/>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4" name="Alt Bilgi Yer Tutucusu 3">
            <a:extLst>
              <a:ext uri="{FF2B5EF4-FFF2-40B4-BE49-F238E27FC236}">
                <a16:creationId xmlns:a16="http://schemas.microsoft.com/office/drawing/2014/main" id="{6DF14AC2-18B7-43FD-AEE6-4E5B6A1E71B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07DC154-6845-47F7-AECC-5702F1D580DD}"/>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152001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CE01C51-8E77-4AE1-9235-42E4B48B1640}"/>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3" name="Alt Bilgi Yer Tutucusu 2">
            <a:extLst>
              <a:ext uri="{FF2B5EF4-FFF2-40B4-BE49-F238E27FC236}">
                <a16:creationId xmlns:a16="http://schemas.microsoft.com/office/drawing/2014/main" id="{588541EA-1AAD-4AF5-8285-BB04E5F0679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4B623959-63E8-4C79-AB1E-4CE131711289}"/>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89680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D8FCE8-142C-4C8C-A231-733F7AB4824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3B2CF1D-5DE1-4613-836B-AF7736A34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FF92C87-EFE9-4E23-90B6-11F7CE1AC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3137BC8-12B0-479D-B5AA-C615B630A0D4}"/>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74290E7C-4B3E-4930-A62B-3778AC15D6D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3945CA1-46E9-4726-AB12-6C8CE0817903}"/>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373355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B6F6C4-3724-4586-947C-14C7ABC6981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4D91B94-7618-4737-94AE-38B9E49FE8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CD41985-3CBB-4DAA-BAC2-A6F1CC914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08BC2F-3D55-4DC2-9299-62944ED3FB50}"/>
              </a:ext>
            </a:extLst>
          </p:cNvPr>
          <p:cNvSpPr>
            <a:spLocks noGrp="1"/>
          </p:cNvSpPr>
          <p:nvPr>
            <p:ph type="dt" sz="half" idx="10"/>
          </p:nvPr>
        </p:nvSpPr>
        <p:spPr/>
        <p:txBody>
          <a:bodyPr/>
          <a:lstStyle/>
          <a:p>
            <a:fld id="{62164A38-496E-4635-AD4D-E4F60A7AA5BC}" type="datetimeFigureOut">
              <a:rPr lang="tr-TR" smtClean="0"/>
              <a:t>18.11.2024</a:t>
            </a:fld>
            <a:endParaRPr lang="tr-TR"/>
          </a:p>
        </p:txBody>
      </p:sp>
      <p:sp>
        <p:nvSpPr>
          <p:cNvPr id="6" name="Alt Bilgi Yer Tutucusu 5">
            <a:extLst>
              <a:ext uri="{FF2B5EF4-FFF2-40B4-BE49-F238E27FC236}">
                <a16:creationId xmlns:a16="http://schemas.microsoft.com/office/drawing/2014/main" id="{8890B56E-3445-4339-8DCE-AD935F08AA5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C5E692B-06FE-4654-9CE0-5D1FE61ADB3C}"/>
              </a:ext>
            </a:extLst>
          </p:cNvPr>
          <p:cNvSpPr>
            <a:spLocks noGrp="1"/>
          </p:cNvSpPr>
          <p:nvPr>
            <p:ph type="sldNum" sz="quarter" idx="12"/>
          </p:nvPr>
        </p:nvSpPr>
        <p:spPr/>
        <p:txBody>
          <a:bodyPr/>
          <a:lstStyle/>
          <a:p>
            <a:fld id="{EB7441C3-E2D1-4C27-A9D4-D5599B5658D9}" type="slidenum">
              <a:rPr lang="tr-TR" smtClean="0"/>
              <a:t>‹#›</a:t>
            </a:fld>
            <a:endParaRPr lang="tr-TR"/>
          </a:p>
        </p:txBody>
      </p:sp>
    </p:spTree>
    <p:extLst>
      <p:ext uri="{BB962C8B-B14F-4D97-AF65-F5344CB8AC3E}">
        <p14:creationId xmlns:p14="http://schemas.microsoft.com/office/powerpoint/2010/main" val="260706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B4051567-2777-4AF1-9C70-2AC9FE81FB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F7144FA-ECCD-4099-B66B-E1DD516F4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97D8262-AA3C-467B-8051-2B419AFE8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64A38-496E-4635-AD4D-E4F60A7AA5BC}" type="datetimeFigureOut">
              <a:rPr lang="tr-TR" smtClean="0"/>
              <a:t>18.11.2024</a:t>
            </a:fld>
            <a:endParaRPr lang="tr-TR"/>
          </a:p>
        </p:txBody>
      </p:sp>
      <p:sp>
        <p:nvSpPr>
          <p:cNvPr id="5" name="Alt Bilgi Yer Tutucusu 4">
            <a:extLst>
              <a:ext uri="{FF2B5EF4-FFF2-40B4-BE49-F238E27FC236}">
                <a16:creationId xmlns:a16="http://schemas.microsoft.com/office/drawing/2014/main" id="{0E18FDA2-9978-4F71-891C-1F7C394023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760459-6D88-4968-BDEC-32D86168A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441C3-E2D1-4C27-A9D4-D5599B5658D9}" type="slidenum">
              <a:rPr lang="tr-TR" smtClean="0"/>
              <a:t>‹#›</a:t>
            </a:fld>
            <a:endParaRPr lang="tr-TR"/>
          </a:p>
        </p:txBody>
      </p:sp>
    </p:spTree>
    <p:extLst>
      <p:ext uri="{BB962C8B-B14F-4D97-AF65-F5344CB8AC3E}">
        <p14:creationId xmlns:p14="http://schemas.microsoft.com/office/powerpoint/2010/main" val="3592194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volosoft.com/blog/Highlights-for-ASP-NET-Entity-Framework-Core-NET-9-0"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png"/><Relationship Id="rId10" Type="http://schemas.openxmlformats.org/officeDocument/2006/relationships/hyperlink" Target="https://github.com/ebicoglu" TargetMode="External"/><Relationship Id="rId4" Type="http://schemas.openxmlformats.org/officeDocument/2006/relationships/image" Target="../media/image52.png"/><Relationship Id="rId9"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3"/>
        <p:cNvGrpSpPr/>
        <p:nvPr/>
      </p:nvGrpSpPr>
      <p:grpSpPr>
        <a:xfrm>
          <a:off x="0" y="0"/>
          <a:ext cx="0" cy="0"/>
          <a:chOff x="0" y="0"/>
          <a:chExt cx="0" cy="0"/>
        </a:xfrm>
      </p:grpSpPr>
      <p:sp>
        <p:nvSpPr>
          <p:cNvPr id="13" name="Google Shape;54;p1">
            <a:extLst>
              <a:ext uri="{FF2B5EF4-FFF2-40B4-BE49-F238E27FC236}">
                <a16:creationId xmlns:a16="http://schemas.microsoft.com/office/drawing/2014/main" id="{7C42B778-5F11-4545-A665-483AB027C939}"/>
              </a:ext>
            </a:extLst>
          </p:cNvPr>
          <p:cNvSpPr txBox="1"/>
          <p:nvPr/>
        </p:nvSpPr>
        <p:spPr>
          <a:xfrm>
            <a:off x="1135493" y="2074087"/>
            <a:ext cx="10135200" cy="1936746"/>
          </a:xfrm>
          <a:prstGeom prst="rect">
            <a:avLst/>
          </a:prstGeom>
          <a:noFill/>
          <a:ln>
            <a:noFill/>
          </a:ln>
        </p:spPr>
        <p:txBody>
          <a:bodyPr spcFirstLastPara="1" wrap="square" lIns="121900" tIns="121900" rIns="121900" bIns="121900" anchor="t" anchorCtr="0">
            <a:normAutofit/>
          </a:bodyPr>
          <a:lstStyle/>
          <a:p>
            <a:r>
              <a:rPr lang="en-US" sz="5067" b="1" dirty="0">
                <a:solidFill>
                  <a:srgbClr val="292D33"/>
                </a:solidFill>
                <a:latin typeface="Lexend"/>
                <a:ea typeface="Lexend"/>
                <a:cs typeface="Lexend"/>
                <a:sym typeface="Lexend"/>
              </a:rPr>
              <a:t>- ABP Community News</a:t>
            </a:r>
          </a:p>
          <a:p>
            <a:r>
              <a:rPr lang="en-US" sz="5067" b="1" dirty="0">
                <a:solidFill>
                  <a:srgbClr val="292D33"/>
                </a:solidFill>
                <a:latin typeface="Lexend"/>
                <a:ea typeface="Lexend"/>
                <a:cs typeface="Lexend"/>
                <a:sym typeface="Lexend"/>
              </a:rPr>
              <a:t>- What’s new with ABP 9</a:t>
            </a:r>
          </a:p>
        </p:txBody>
      </p:sp>
      <p:pic>
        <p:nvPicPr>
          <p:cNvPr id="14" name="Google Shape;58;p1">
            <a:extLst>
              <a:ext uri="{FF2B5EF4-FFF2-40B4-BE49-F238E27FC236}">
                <a16:creationId xmlns:a16="http://schemas.microsoft.com/office/drawing/2014/main" id="{7A6F21B6-C636-4829-9AA8-1F154F666F1A}"/>
              </a:ext>
            </a:extLst>
          </p:cNvPr>
          <p:cNvPicPr preferRelativeResize="0"/>
          <p:nvPr/>
        </p:nvPicPr>
        <p:blipFill rotWithShape="1">
          <a:blip r:embed="rId4">
            <a:alphaModFix/>
          </a:blip>
          <a:srcRect/>
          <a:stretch/>
        </p:blipFill>
        <p:spPr>
          <a:xfrm>
            <a:off x="650381" y="290094"/>
            <a:ext cx="2363767" cy="633700"/>
          </a:xfrm>
          <a:prstGeom prst="rect">
            <a:avLst/>
          </a:prstGeom>
          <a:noFill/>
          <a:ln>
            <a:noFill/>
          </a:ln>
        </p:spPr>
      </p:pic>
      <p:grpSp>
        <p:nvGrpSpPr>
          <p:cNvPr id="15" name="Group 14">
            <a:extLst>
              <a:ext uri="{FF2B5EF4-FFF2-40B4-BE49-F238E27FC236}">
                <a16:creationId xmlns:a16="http://schemas.microsoft.com/office/drawing/2014/main" id="{E54CF44E-6103-44F6-9E1F-67587B76DAF0}"/>
              </a:ext>
            </a:extLst>
          </p:cNvPr>
          <p:cNvGrpSpPr/>
          <p:nvPr/>
        </p:nvGrpSpPr>
        <p:grpSpPr>
          <a:xfrm>
            <a:off x="1290659" y="4730437"/>
            <a:ext cx="9617333" cy="1410789"/>
            <a:chOff x="1290659" y="4730437"/>
            <a:chExt cx="9617333" cy="1410789"/>
          </a:xfrm>
        </p:grpSpPr>
        <p:pic>
          <p:nvPicPr>
            <p:cNvPr id="16" name="Google Shape;59;p1">
              <a:extLst>
                <a:ext uri="{FF2B5EF4-FFF2-40B4-BE49-F238E27FC236}">
                  <a16:creationId xmlns:a16="http://schemas.microsoft.com/office/drawing/2014/main" id="{22A326D1-2D6E-441C-A69D-E621827F03B7}"/>
                </a:ext>
              </a:extLst>
            </p:cNvPr>
            <p:cNvPicPr preferRelativeResize="0"/>
            <p:nvPr/>
          </p:nvPicPr>
          <p:blipFill>
            <a:blip r:embed="rId5">
              <a:alphaModFix/>
            </a:blip>
            <a:stretch>
              <a:fillRect/>
            </a:stretch>
          </p:blipFill>
          <p:spPr>
            <a:xfrm>
              <a:off x="6752207" y="5161126"/>
              <a:ext cx="314133" cy="314133"/>
            </a:xfrm>
            <a:prstGeom prst="rect">
              <a:avLst/>
            </a:prstGeom>
            <a:noFill/>
            <a:ln>
              <a:noFill/>
            </a:ln>
          </p:spPr>
        </p:pic>
        <p:pic>
          <p:nvPicPr>
            <p:cNvPr id="17" name="Google Shape;60;p1">
              <a:extLst>
                <a:ext uri="{FF2B5EF4-FFF2-40B4-BE49-F238E27FC236}">
                  <a16:creationId xmlns:a16="http://schemas.microsoft.com/office/drawing/2014/main" id="{0849A180-AC38-4086-91D6-4BE2E1E0F401}"/>
                </a:ext>
              </a:extLst>
            </p:cNvPr>
            <p:cNvPicPr preferRelativeResize="0"/>
            <p:nvPr/>
          </p:nvPicPr>
          <p:blipFill>
            <a:blip r:embed="rId6">
              <a:alphaModFix/>
            </a:blip>
            <a:stretch>
              <a:fillRect/>
            </a:stretch>
          </p:blipFill>
          <p:spPr>
            <a:xfrm>
              <a:off x="6745795" y="5533997"/>
              <a:ext cx="314133" cy="314133"/>
            </a:xfrm>
            <a:prstGeom prst="rect">
              <a:avLst/>
            </a:prstGeom>
            <a:noFill/>
            <a:ln>
              <a:noFill/>
            </a:ln>
          </p:spPr>
        </p:pic>
        <p:sp>
          <p:nvSpPr>
            <p:cNvPr id="18" name="Google Shape;61;p1">
              <a:extLst>
                <a:ext uri="{FF2B5EF4-FFF2-40B4-BE49-F238E27FC236}">
                  <a16:creationId xmlns:a16="http://schemas.microsoft.com/office/drawing/2014/main" id="{694ADC20-9F21-4552-ABE7-466060B8127D}"/>
                </a:ext>
              </a:extLst>
            </p:cNvPr>
            <p:cNvSpPr txBox="1"/>
            <p:nvPr/>
          </p:nvSpPr>
          <p:spPr>
            <a:xfrm>
              <a:off x="7059928" y="5071992"/>
              <a:ext cx="2260537" cy="492400"/>
            </a:xfrm>
            <a:prstGeom prst="rect">
              <a:avLst/>
            </a:prstGeom>
            <a:noFill/>
            <a:ln>
              <a:noFill/>
            </a:ln>
          </p:spPr>
          <p:txBody>
            <a:bodyPr spcFirstLastPara="1" wrap="square" lIns="121900" tIns="121900" rIns="121900" bIns="121900" anchor="t" anchorCtr="0">
              <a:normAutofit/>
            </a:bodyPr>
            <a:lstStyle/>
            <a:p>
              <a:r>
                <a:rPr lang="tr" sz="1600" dirty="0">
                  <a:solidFill>
                    <a:srgbClr val="292D33"/>
                  </a:solidFill>
                  <a:latin typeface="Poppins"/>
                  <a:ea typeface="Poppins"/>
                  <a:cs typeface="Poppins"/>
                  <a:sym typeface="Poppins"/>
                </a:rPr>
                <a:t>@</a:t>
              </a:r>
              <a:r>
                <a:rPr lang="en-US" sz="1600" dirty="0">
                  <a:solidFill>
                    <a:srgbClr val="292D33"/>
                  </a:solidFill>
                  <a:latin typeface="Poppins"/>
                  <a:ea typeface="Poppins"/>
                  <a:cs typeface="Poppins"/>
                  <a:sym typeface="Poppins"/>
                </a:rPr>
                <a:t>alperebicoglu</a:t>
              </a:r>
              <a:endParaRPr sz="1600" dirty="0">
                <a:solidFill>
                  <a:srgbClr val="292D33"/>
                </a:solidFill>
                <a:latin typeface="Poppins"/>
                <a:ea typeface="Poppins"/>
                <a:cs typeface="Poppins"/>
                <a:sym typeface="Poppins"/>
              </a:endParaRPr>
            </a:p>
          </p:txBody>
        </p:sp>
        <p:sp>
          <p:nvSpPr>
            <p:cNvPr id="19" name="Google Shape;62;p1">
              <a:extLst>
                <a:ext uri="{FF2B5EF4-FFF2-40B4-BE49-F238E27FC236}">
                  <a16:creationId xmlns:a16="http://schemas.microsoft.com/office/drawing/2014/main" id="{3F8F766A-C825-4685-B9EB-56D91AF105BF}"/>
                </a:ext>
              </a:extLst>
            </p:cNvPr>
            <p:cNvSpPr txBox="1"/>
            <p:nvPr/>
          </p:nvSpPr>
          <p:spPr>
            <a:xfrm>
              <a:off x="7066340" y="5435832"/>
              <a:ext cx="1723634" cy="492400"/>
            </a:xfrm>
            <a:prstGeom prst="rect">
              <a:avLst/>
            </a:prstGeom>
            <a:noFill/>
            <a:ln>
              <a:noFill/>
            </a:ln>
          </p:spPr>
          <p:txBody>
            <a:bodyPr spcFirstLastPara="1" wrap="square" lIns="121900" tIns="121900" rIns="121900" bIns="121900" anchor="t" anchorCtr="0">
              <a:normAutofit/>
            </a:bodyPr>
            <a:lstStyle/>
            <a:p>
              <a:r>
                <a:rPr lang="tr" sz="1600" dirty="0">
                  <a:solidFill>
                    <a:srgbClr val="292D33"/>
                  </a:solidFill>
                  <a:latin typeface="Poppins"/>
                  <a:ea typeface="Poppins"/>
                  <a:cs typeface="Poppins"/>
                  <a:sym typeface="Poppins"/>
                </a:rPr>
                <a:t>@</a:t>
              </a:r>
              <a:r>
                <a:rPr lang="en-US" sz="1600" dirty="0">
                  <a:solidFill>
                    <a:srgbClr val="292D33"/>
                  </a:solidFill>
                  <a:latin typeface="Poppins"/>
                  <a:ea typeface="Poppins"/>
                  <a:cs typeface="Poppins"/>
                  <a:sym typeface="Poppins"/>
                </a:rPr>
                <a:t>ebicoglu</a:t>
              </a:r>
              <a:endParaRPr sz="1600" dirty="0">
                <a:solidFill>
                  <a:srgbClr val="292D33"/>
                </a:solidFill>
                <a:latin typeface="Poppins"/>
                <a:ea typeface="Poppins"/>
                <a:cs typeface="Poppins"/>
                <a:sym typeface="Poppins"/>
              </a:endParaRPr>
            </a:p>
          </p:txBody>
        </p:sp>
        <p:sp>
          <p:nvSpPr>
            <p:cNvPr id="20" name="Google Shape;56;p1">
              <a:extLst>
                <a:ext uri="{FF2B5EF4-FFF2-40B4-BE49-F238E27FC236}">
                  <a16:creationId xmlns:a16="http://schemas.microsoft.com/office/drawing/2014/main" id="{63676736-4844-43F3-B31A-0FCDC6CA0FA5}"/>
                </a:ext>
              </a:extLst>
            </p:cNvPr>
            <p:cNvSpPr txBox="1"/>
            <p:nvPr/>
          </p:nvSpPr>
          <p:spPr>
            <a:xfrm>
              <a:off x="2490148" y="4966788"/>
              <a:ext cx="3766960" cy="677200"/>
            </a:xfrm>
            <a:prstGeom prst="rect">
              <a:avLst/>
            </a:prstGeom>
            <a:noFill/>
            <a:ln>
              <a:noFill/>
            </a:ln>
          </p:spPr>
          <p:txBody>
            <a:bodyPr spcFirstLastPara="1" wrap="square" lIns="121900" tIns="121900" rIns="121900" bIns="121900" anchor="t" anchorCtr="0">
              <a:normAutofit/>
            </a:bodyPr>
            <a:lstStyle/>
            <a:p>
              <a:r>
                <a:rPr lang="en-US" sz="2800" dirty="0">
                  <a:solidFill>
                    <a:srgbClr val="292D33"/>
                  </a:solidFill>
                  <a:latin typeface="Poppins Medium"/>
                  <a:ea typeface="Poppins Medium"/>
                  <a:cs typeface="Poppins Medium"/>
                  <a:sym typeface="Poppins Medium"/>
                </a:rPr>
                <a:t>Alper EBICOGLU</a:t>
              </a:r>
              <a:endParaRPr sz="2800" dirty="0">
                <a:solidFill>
                  <a:srgbClr val="292D33"/>
                </a:solidFill>
                <a:latin typeface="Poppins Medium"/>
                <a:ea typeface="Poppins Medium"/>
                <a:cs typeface="Poppins Medium"/>
                <a:sym typeface="Poppins Medium"/>
              </a:endParaRPr>
            </a:p>
          </p:txBody>
        </p:sp>
        <p:sp>
          <p:nvSpPr>
            <p:cNvPr id="21" name="Google Shape;57;p1">
              <a:extLst>
                <a:ext uri="{FF2B5EF4-FFF2-40B4-BE49-F238E27FC236}">
                  <a16:creationId xmlns:a16="http://schemas.microsoft.com/office/drawing/2014/main" id="{A66A5B29-4C9A-4AEC-85D4-26C257A4BB62}"/>
                </a:ext>
              </a:extLst>
            </p:cNvPr>
            <p:cNvSpPr txBox="1"/>
            <p:nvPr/>
          </p:nvSpPr>
          <p:spPr>
            <a:xfrm>
              <a:off x="2490148" y="5479721"/>
              <a:ext cx="4145783" cy="533600"/>
            </a:xfrm>
            <a:prstGeom prst="rect">
              <a:avLst/>
            </a:prstGeom>
            <a:noFill/>
            <a:ln>
              <a:noFill/>
            </a:ln>
          </p:spPr>
          <p:txBody>
            <a:bodyPr spcFirstLastPara="1" wrap="square" lIns="121900" tIns="121900" rIns="121900" bIns="121900" anchor="t" anchorCtr="0">
              <a:normAutofit fontScale="92500" lnSpcReduction="20000"/>
            </a:bodyPr>
            <a:lstStyle/>
            <a:p>
              <a:r>
                <a:rPr lang="en-GB" sz="2400" dirty="0">
                  <a:solidFill>
                    <a:srgbClr val="5B636F"/>
                  </a:solidFill>
                  <a:latin typeface="Poppins" panose="00000500000000000000" pitchFamily="2" charset="0"/>
                  <a:cs typeface="Poppins" panose="00000500000000000000" pitchFamily="2" charset="0"/>
                </a:rPr>
                <a:t>ABP Core Team Member</a:t>
              </a:r>
            </a:p>
          </p:txBody>
        </p:sp>
        <p:pic>
          <p:nvPicPr>
            <p:cNvPr id="22" name="Picture 21">
              <a:extLst>
                <a:ext uri="{FF2B5EF4-FFF2-40B4-BE49-F238E27FC236}">
                  <a16:creationId xmlns:a16="http://schemas.microsoft.com/office/drawing/2014/main" id="{45F3DF8B-5806-45AF-B3A4-64A2C5457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0659" y="4975196"/>
              <a:ext cx="1083213" cy="1074530"/>
            </a:xfrm>
            <a:prstGeom prst="rect">
              <a:avLst/>
            </a:prstGeom>
          </p:spPr>
        </p:pic>
        <p:pic>
          <p:nvPicPr>
            <p:cNvPr id="23" name="Picture 22">
              <a:extLst>
                <a:ext uri="{FF2B5EF4-FFF2-40B4-BE49-F238E27FC236}">
                  <a16:creationId xmlns:a16="http://schemas.microsoft.com/office/drawing/2014/main" id="{39DEC454-15A3-4C78-BD27-7D6D0DB71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7203" y="4730437"/>
              <a:ext cx="1410789" cy="141078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2ACADD0F-B9AD-443E-94CD-5D02E3CAA053}"/>
              </a:ext>
            </a:extLst>
          </p:cNvPr>
          <p:cNvPicPr>
            <a:picLocks noChangeAspect="1"/>
          </p:cNvPicPr>
          <p:nvPr/>
        </p:nvPicPr>
        <p:blipFill>
          <a:blip r:embed="rId4"/>
          <a:stretch>
            <a:fillRect/>
          </a:stretch>
        </p:blipFill>
        <p:spPr>
          <a:xfrm>
            <a:off x="409575" y="923421"/>
            <a:ext cx="11372850" cy="4543425"/>
          </a:xfrm>
          <a:prstGeom prst="rect">
            <a:avLst/>
          </a:prstGeom>
        </p:spPr>
      </p:pic>
      <p:pic>
        <p:nvPicPr>
          <p:cNvPr id="6" name="Picture 5">
            <a:extLst>
              <a:ext uri="{FF2B5EF4-FFF2-40B4-BE49-F238E27FC236}">
                <a16:creationId xmlns:a16="http://schemas.microsoft.com/office/drawing/2014/main" id="{5669322A-98A9-42DE-A567-264A0B0E363D}"/>
              </a:ext>
            </a:extLst>
          </p:cNvPr>
          <p:cNvPicPr>
            <a:picLocks noChangeAspect="1"/>
          </p:cNvPicPr>
          <p:nvPr/>
        </p:nvPicPr>
        <p:blipFill>
          <a:blip r:embed="rId5"/>
          <a:stretch>
            <a:fillRect/>
          </a:stretch>
        </p:blipFill>
        <p:spPr>
          <a:xfrm>
            <a:off x="2594274" y="4103033"/>
            <a:ext cx="7003452" cy="201423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AFC633D-F394-4D41-8B78-F109506E6704}"/>
              </a:ext>
            </a:extLst>
          </p:cNvPr>
          <p:cNvSpPr txBox="1"/>
          <p:nvPr/>
        </p:nvSpPr>
        <p:spPr>
          <a:xfrm>
            <a:off x="409574" y="6196188"/>
            <a:ext cx="10639426" cy="338554"/>
          </a:xfrm>
          <a:prstGeom prst="rect">
            <a:avLst/>
          </a:prstGeom>
          <a:noFill/>
        </p:spPr>
        <p:txBody>
          <a:bodyPr wrap="square">
            <a:spAutoFit/>
          </a:bodyPr>
          <a:lstStyle/>
          <a:p>
            <a:r>
              <a:rPr lang="en-US" sz="1600" dirty="0"/>
              <a:t>https://abp.io/community/articles/optimizing-static-asset-delivery-feature-in-asp.net-core-9.0-gyv140vb</a:t>
            </a:r>
          </a:p>
        </p:txBody>
      </p:sp>
      <p:pic>
        <p:nvPicPr>
          <p:cNvPr id="8" name="Picture 7">
            <a:extLst>
              <a:ext uri="{FF2B5EF4-FFF2-40B4-BE49-F238E27FC236}">
                <a16:creationId xmlns:a16="http://schemas.microsoft.com/office/drawing/2014/main" id="{10769D6E-7AC6-4AE4-A8F7-015A9966DE64}"/>
              </a:ext>
            </a:extLst>
          </p:cNvPr>
          <p:cNvPicPr>
            <a:picLocks noChangeAspect="1"/>
          </p:cNvPicPr>
          <p:nvPr/>
        </p:nvPicPr>
        <p:blipFill>
          <a:blip r:embed="rId6"/>
          <a:stretch>
            <a:fillRect/>
          </a:stretch>
        </p:blipFill>
        <p:spPr>
          <a:xfrm>
            <a:off x="9769248" y="4229484"/>
            <a:ext cx="2121994" cy="2160000"/>
          </a:xfrm>
          <a:prstGeom prst="rect">
            <a:avLst/>
          </a:prstGeom>
        </p:spPr>
      </p:pic>
    </p:spTree>
    <p:extLst>
      <p:ext uri="{BB962C8B-B14F-4D97-AF65-F5344CB8AC3E}">
        <p14:creationId xmlns:p14="http://schemas.microsoft.com/office/powerpoint/2010/main" val="339029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78D3634F-FBAE-43DC-9C74-B6F718BEAFB4}"/>
              </a:ext>
            </a:extLst>
          </p:cNvPr>
          <p:cNvPicPr>
            <a:picLocks noChangeAspect="1"/>
          </p:cNvPicPr>
          <p:nvPr/>
        </p:nvPicPr>
        <p:blipFill>
          <a:blip r:embed="rId4"/>
          <a:stretch>
            <a:fillRect/>
          </a:stretch>
        </p:blipFill>
        <p:spPr>
          <a:xfrm>
            <a:off x="428625" y="1538287"/>
            <a:ext cx="11334750" cy="3781425"/>
          </a:xfrm>
          <a:prstGeom prst="rect">
            <a:avLst/>
          </a:prstGeom>
        </p:spPr>
      </p:pic>
      <p:pic>
        <p:nvPicPr>
          <p:cNvPr id="6" name="Picture 5">
            <a:extLst>
              <a:ext uri="{FF2B5EF4-FFF2-40B4-BE49-F238E27FC236}">
                <a16:creationId xmlns:a16="http://schemas.microsoft.com/office/drawing/2014/main" id="{C9A13B74-D146-45BE-BE6A-6C96F9434753}"/>
              </a:ext>
            </a:extLst>
          </p:cNvPr>
          <p:cNvPicPr>
            <a:picLocks noChangeAspect="1"/>
          </p:cNvPicPr>
          <p:nvPr/>
        </p:nvPicPr>
        <p:blipFill>
          <a:blip r:embed="rId5"/>
          <a:stretch>
            <a:fillRect/>
          </a:stretch>
        </p:blipFill>
        <p:spPr>
          <a:xfrm>
            <a:off x="9667331" y="4368845"/>
            <a:ext cx="2204082" cy="2160000"/>
          </a:xfrm>
          <a:prstGeom prst="rect">
            <a:avLst/>
          </a:prstGeom>
        </p:spPr>
      </p:pic>
      <p:sp>
        <p:nvSpPr>
          <p:cNvPr id="7" name="TextBox 6">
            <a:extLst>
              <a:ext uri="{FF2B5EF4-FFF2-40B4-BE49-F238E27FC236}">
                <a16:creationId xmlns:a16="http://schemas.microsoft.com/office/drawing/2014/main" id="{C25AD272-6C5E-4891-9DD1-6314DD2F18D5}"/>
              </a:ext>
            </a:extLst>
          </p:cNvPr>
          <p:cNvSpPr txBox="1"/>
          <p:nvPr/>
        </p:nvSpPr>
        <p:spPr>
          <a:xfrm>
            <a:off x="428625" y="6180800"/>
            <a:ext cx="11871413" cy="338554"/>
          </a:xfrm>
          <a:prstGeom prst="rect">
            <a:avLst/>
          </a:prstGeom>
          <a:noFill/>
        </p:spPr>
        <p:txBody>
          <a:bodyPr wrap="square">
            <a:spAutoFit/>
          </a:bodyPr>
          <a:lstStyle/>
          <a:p>
            <a:r>
              <a:rPr lang="en-US" sz="1600" dirty="0"/>
              <a:t>https://abp.io/community/articles/middleware-now-supports-keyed-dependency-injection-in-.net-9-4whni6rx</a:t>
            </a:r>
          </a:p>
        </p:txBody>
      </p:sp>
    </p:spTree>
    <p:extLst>
      <p:ext uri="{BB962C8B-B14F-4D97-AF65-F5344CB8AC3E}">
        <p14:creationId xmlns:p14="http://schemas.microsoft.com/office/powerpoint/2010/main" val="410102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CD74FBBC-1C51-4335-B01C-F7D77B7A697A}"/>
              </a:ext>
            </a:extLst>
          </p:cNvPr>
          <p:cNvPicPr>
            <a:picLocks noChangeAspect="1"/>
          </p:cNvPicPr>
          <p:nvPr/>
        </p:nvPicPr>
        <p:blipFill rotWithShape="1">
          <a:blip r:embed="rId4"/>
          <a:srcRect t="1003" r="1351"/>
          <a:stretch/>
        </p:blipFill>
        <p:spPr>
          <a:xfrm>
            <a:off x="714375" y="822960"/>
            <a:ext cx="9052593" cy="5041875"/>
          </a:xfrm>
          <a:prstGeom prst="rect">
            <a:avLst/>
          </a:prstGeom>
        </p:spPr>
      </p:pic>
      <p:pic>
        <p:nvPicPr>
          <p:cNvPr id="10" name="Picture 9">
            <a:extLst>
              <a:ext uri="{FF2B5EF4-FFF2-40B4-BE49-F238E27FC236}">
                <a16:creationId xmlns:a16="http://schemas.microsoft.com/office/drawing/2014/main" id="{44BEAB2F-D750-4DE2-B97B-5A8DB48C12DF}"/>
              </a:ext>
            </a:extLst>
          </p:cNvPr>
          <p:cNvPicPr>
            <a:picLocks noChangeAspect="1"/>
          </p:cNvPicPr>
          <p:nvPr/>
        </p:nvPicPr>
        <p:blipFill>
          <a:blip r:embed="rId5"/>
          <a:stretch>
            <a:fillRect/>
          </a:stretch>
        </p:blipFill>
        <p:spPr>
          <a:xfrm>
            <a:off x="9647192" y="4366813"/>
            <a:ext cx="2178892" cy="2160000"/>
          </a:xfrm>
          <a:prstGeom prst="rect">
            <a:avLst/>
          </a:prstGeom>
        </p:spPr>
      </p:pic>
      <p:sp>
        <p:nvSpPr>
          <p:cNvPr id="7" name="TextBox 6">
            <a:extLst>
              <a:ext uri="{FF2B5EF4-FFF2-40B4-BE49-F238E27FC236}">
                <a16:creationId xmlns:a16="http://schemas.microsoft.com/office/drawing/2014/main" id="{83BE9DFE-6910-4075-B232-1EBA5472013D}"/>
              </a:ext>
            </a:extLst>
          </p:cNvPr>
          <p:cNvSpPr txBox="1"/>
          <p:nvPr/>
        </p:nvSpPr>
        <p:spPr>
          <a:xfrm>
            <a:off x="714375" y="6195260"/>
            <a:ext cx="11681172" cy="307777"/>
          </a:xfrm>
          <a:prstGeom prst="rect">
            <a:avLst/>
          </a:prstGeom>
          <a:noFill/>
        </p:spPr>
        <p:txBody>
          <a:bodyPr wrap="square">
            <a:spAutoFit/>
          </a:bodyPr>
          <a:lstStyle/>
          <a:p>
            <a:r>
              <a:rPr lang="en-US" sz="1400" dirty="0"/>
              <a:t>https://abp.io/community/articles/builtin-openapi-document-generation-with-.net-9-no-more-swaggerui--au56cck5</a:t>
            </a:r>
          </a:p>
        </p:txBody>
      </p:sp>
    </p:spTree>
    <p:extLst>
      <p:ext uri="{BB962C8B-B14F-4D97-AF65-F5344CB8AC3E}">
        <p14:creationId xmlns:p14="http://schemas.microsoft.com/office/powerpoint/2010/main" val="30770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9C1CD5EB-B06D-4A52-9FEC-BAD0996C5708}"/>
              </a:ext>
            </a:extLst>
          </p:cNvPr>
          <p:cNvPicPr>
            <a:picLocks noChangeAspect="1"/>
          </p:cNvPicPr>
          <p:nvPr/>
        </p:nvPicPr>
        <p:blipFill rotWithShape="1">
          <a:blip r:embed="rId4"/>
          <a:srcRect r="2710"/>
          <a:stretch/>
        </p:blipFill>
        <p:spPr>
          <a:xfrm>
            <a:off x="428625" y="1182733"/>
            <a:ext cx="11027501" cy="5067300"/>
          </a:xfrm>
          <a:prstGeom prst="rect">
            <a:avLst/>
          </a:prstGeom>
        </p:spPr>
      </p:pic>
      <p:pic>
        <p:nvPicPr>
          <p:cNvPr id="8" name="Picture 7">
            <a:extLst>
              <a:ext uri="{FF2B5EF4-FFF2-40B4-BE49-F238E27FC236}">
                <a16:creationId xmlns:a16="http://schemas.microsoft.com/office/drawing/2014/main" id="{ECF9BE3E-2177-4B2E-9E65-3D04CE4635F1}"/>
              </a:ext>
            </a:extLst>
          </p:cNvPr>
          <p:cNvPicPr>
            <a:picLocks noChangeAspect="1"/>
          </p:cNvPicPr>
          <p:nvPr/>
        </p:nvPicPr>
        <p:blipFill>
          <a:blip r:embed="rId5"/>
          <a:stretch>
            <a:fillRect/>
          </a:stretch>
        </p:blipFill>
        <p:spPr>
          <a:xfrm>
            <a:off x="9739615" y="4349345"/>
            <a:ext cx="2141326" cy="2160000"/>
          </a:xfrm>
          <a:prstGeom prst="rect">
            <a:avLst/>
          </a:prstGeom>
        </p:spPr>
      </p:pic>
      <p:sp>
        <p:nvSpPr>
          <p:cNvPr id="6" name="TextBox 5">
            <a:extLst>
              <a:ext uri="{FF2B5EF4-FFF2-40B4-BE49-F238E27FC236}">
                <a16:creationId xmlns:a16="http://schemas.microsoft.com/office/drawing/2014/main" id="{6A96B27D-2204-463A-8159-D921A1F33ADD}"/>
              </a:ext>
            </a:extLst>
          </p:cNvPr>
          <p:cNvSpPr txBox="1"/>
          <p:nvPr/>
        </p:nvSpPr>
        <p:spPr>
          <a:xfrm>
            <a:off x="311059" y="6250033"/>
            <a:ext cx="10770598" cy="369332"/>
          </a:xfrm>
          <a:prstGeom prst="rect">
            <a:avLst/>
          </a:prstGeom>
          <a:noFill/>
        </p:spPr>
        <p:txBody>
          <a:bodyPr wrap="square">
            <a:spAutoFit/>
          </a:bodyPr>
          <a:lstStyle/>
          <a:p>
            <a:r>
              <a:rPr lang="en-US" dirty="0"/>
              <a:t>https://abp.io/community/articles/ef-core-9-linq-sql-translation-b7pzcj09</a:t>
            </a:r>
          </a:p>
        </p:txBody>
      </p:sp>
    </p:spTree>
    <p:extLst>
      <p:ext uri="{BB962C8B-B14F-4D97-AF65-F5344CB8AC3E}">
        <p14:creationId xmlns:p14="http://schemas.microsoft.com/office/powerpoint/2010/main" val="1598048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sp>
        <p:nvSpPr>
          <p:cNvPr id="6" name="TextBox 5">
            <a:extLst>
              <a:ext uri="{FF2B5EF4-FFF2-40B4-BE49-F238E27FC236}">
                <a16:creationId xmlns:a16="http://schemas.microsoft.com/office/drawing/2014/main" id="{6A96B27D-2204-463A-8159-D921A1F33ADD}"/>
              </a:ext>
            </a:extLst>
          </p:cNvPr>
          <p:cNvSpPr txBox="1"/>
          <p:nvPr/>
        </p:nvSpPr>
        <p:spPr>
          <a:xfrm>
            <a:off x="536666" y="6150022"/>
            <a:ext cx="10770598" cy="369332"/>
          </a:xfrm>
          <a:prstGeom prst="rect">
            <a:avLst/>
          </a:prstGeom>
          <a:noFill/>
        </p:spPr>
        <p:txBody>
          <a:bodyPr wrap="square">
            <a:spAutoFit/>
          </a:bodyPr>
          <a:lstStyle/>
          <a:p>
            <a:r>
              <a:rPr lang="en-US" dirty="0"/>
              <a:t>https://abp.io/community/articles/ef-core-9-readonly-primitive-collections-iy6ztbx8</a:t>
            </a:r>
          </a:p>
        </p:txBody>
      </p:sp>
      <p:pic>
        <p:nvPicPr>
          <p:cNvPr id="4" name="Picture 3">
            <a:extLst>
              <a:ext uri="{FF2B5EF4-FFF2-40B4-BE49-F238E27FC236}">
                <a16:creationId xmlns:a16="http://schemas.microsoft.com/office/drawing/2014/main" id="{71582157-AE23-4CDB-833B-9D2B6BAF2F56}"/>
              </a:ext>
            </a:extLst>
          </p:cNvPr>
          <p:cNvPicPr>
            <a:picLocks noChangeAspect="1"/>
          </p:cNvPicPr>
          <p:nvPr/>
        </p:nvPicPr>
        <p:blipFill>
          <a:blip r:embed="rId4"/>
          <a:stretch>
            <a:fillRect/>
          </a:stretch>
        </p:blipFill>
        <p:spPr>
          <a:xfrm>
            <a:off x="536666" y="1188599"/>
            <a:ext cx="11344275" cy="3086100"/>
          </a:xfrm>
          <a:prstGeom prst="rect">
            <a:avLst/>
          </a:prstGeom>
        </p:spPr>
      </p:pic>
      <p:pic>
        <p:nvPicPr>
          <p:cNvPr id="9" name="Picture 8">
            <a:extLst>
              <a:ext uri="{FF2B5EF4-FFF2-40B4-BE49-F238E27FC236}">
                <a16:creationId xmlns:a16="http://schemas.microsoft.com/office/drawing/2014/main" id="{5A8DDD3A-09CE-48D8-8B2D-C3C9CD1A29D2}"/>
              </a:ext>
            </a:extLst>
          </p:cNvPr>
          <p:cNvPicPr>
            <a:picLocks noChangeAspect="1"/>
          </p:cNvPicPr>
          <p:nvPr/>
        </p:nvPicPr>
        <p:blipFill>
          <a:blip r:embed="rId5"/>
          <a:stretch>
            <a:fillRect/>
          </a:stretch>
        </p:blipFill>
        <p:spPr>
          <a:xfrm>
            <a:off x="9739833" y="4274699"/>
            <a:ext cx="2141108" cy="2160000"/>
          </a:xfrm>
          <a:prstGeom prst="rect">
            <a:avLst/>
          </a:prstGeom>
        </p:spPr>
      </p:pic>
    </p:spTree>
    <p:extLst>
      <p:ext uri="{BB962C8B-B14F-4D97-AF65-F5344CB8AC3E}">
        <p14:creationId xmlns:p14="http://schemas.microsoft.com/office/powerpoint/2010/main" val="92569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sp>
        <p:nvSpPr>
          <p:cNvPr id="6" name="TextBox 5">
            <a:extLst>
              <a:ext uri="{FF2B5EF4-FFF2-40B4-BE49-F238E27FC236}">
                <a16:creationId xmlns:a16="http://schemas.microsoft.com/office/drawing/2014/main" id="{6A96B27D-2204-463A-8159-D921A1F33ADD}"/>
              </a:ext>
            </a:extLst>
          </p:cNvPr>
          <p:cNvSpPr txBox="1"/>
          <p:nvPr/>
        </p:nvSpPr>
        <p:spPr>
          <a:xfrm>
            <a:off x="536666" y="6150022"/>
            <a:ext cx="10770598" cy="369332"/>
          </a:xfrm>
          <a:prstGeom prst="rect">
            <a:avLst/>
          </a:prstGeom>
          <a:noFill/>
        </p:spPr>
        <p:txBody>
          <a:bodyPr wrap="square">
            <a:spAutoFit/>
          </a:bodyPr>
          <a:lstStyle/>
          <a:p>
            <a:r>
              <a:rPr lang="en-US" dirty="0"/>
              <a:t>https://abp.io/community/articles/c-13-features-1aq5pzuy</a:t>
            </a:r>
          </a:p>
        </p:txBody>
      </p:sp>
      <p:pic>
        <p:nvPicPr>
          <p:cNvPr id="3" name="Picture 2">
            <a:extLst>
              <a:ext uri="{FF2B5EF4-FFF2-40B4-BE49-F238E27FC236}">
                <a16:creationId xmlns:a16="http://schemas.microsoft.com/office/drawing/2014/main" id="{78599710-F2CF-40BD-BE42-8F9F2642082D}"/>
              </a:ext>
            </a:extLst>
          </p:cNvPr>
          <p:cNvPicPr>
            <a:picLocks noChangeAspect="1"/>
          </p:cNvPicPr>
          <p:nvPr/>
        </p:nvPicPr>
        <p:blipFill>
          <a:blip r:embed="rId4"/>
          <a:stretch>
            <a:fillRect/>
          </a:stretch>
        </p:blipFill>
        <p:spPr>
          <a:xfrm>
            <a:off x="403316" y="1053193"/>
            <a:ext cx="11477625" cy="2857500"/>
          </a:xfrm>
          <a:prstGeom prst="rect">
            <a:avLst/>
          </a:prstGeom>
        </p:spPr>
      </p:pic>
      <p:pic>
        <p:nvPicPr>
          <p:cNvPr id="8" name="Picture 7">
            <a:extLst>
              <a:ext uri="{FF2B5EF4-FFF2-40B4-BE49-F238E27FC236}">
                <a16:creationId xmlns:a16="http://schemas.microsoft.com/office/drawing/2014/main" id="{406F2B4B-4B89-41C5-90A4-B4D8C0998F0E}"/>
              </a:ext>
            </a:extLst>
          </p:cNvPr>
          <p:cNvPicPr>
            <a:picLocks noChangeAspect="1"/>
          </p:cNvPicPr>
          <p:nvPr/>
        </p:nvPicPr>
        <p:blipFill>
          <a:blip r:embed="rId5"/>
          <a:stretch>
            <a:fillRect/>
          </a:stretch>
        </p:blipFill>
        <p:spPr>
          <a:xfrm>
            <a:off x="9701185" y="4040465"/>
            <a:ext cx="2179756" cy="2160000"/>
          </a:xfrm>
          <a:prstGeom prst="rect">
            <a:avLst/>
          </a:prstGeom>
        </p:spPr>
      </p:pic>
    </p:spTree>
    <p:extLst>
      <p:ext uri="{BB962C8B-B14F-4D97-AF65-F5344CB8AC3E}">
        <p14:creationId xmlns:p14="http://schemas.microsoft.com/office/powerpoint/2010/main" val="70883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sp>
        <p:nvSpPr>
          <p:cNvPr id="6" name="TextBox 5">
            <a:extLst>
              <a:ext uri="{FF2B5EF4-FFF2-40B4-BE49-F238E27FC236}">
                <a16:creationId xmlns:a16="http://schemas.microsoft.com/office/drawing/2014/main" id="{6A96B27D-2204-463A-8159-D921A1F33ADD}"/>
              </a:ext>
            </a:extLst>
          </p:cNvPr>
          <p:cNvSpPr txBox="1"/>
          <p:nvPr/>
        </p:nvSpPr>
        <p:spPr>
          <a:xfrm>
            <a:off x="536666" y="6150022"/>
            <a:ext cx="11655334" cy="338554"/>
          </a:xfrm>
          <a:prstGeom prst="rect">
            <a:avLst/>
          </a:prstGeom>
          <a:noFill/>
        </p:spPr>
        <p:txBody>
          <a:bodyPr wrap="square">
            <a:spAutoFit/>
          </a:bodyPr>
          <a:lstStyle/>
          <a:p>
            <a:r>
              <a:rPr lang="en-US" sz="1600" dirty="0"/>
              <a:t>https://abp.io/community/articles/how-to-create-your-own-ai-bot-on-whatsapp-using-the-abp-framework-c6jgvt9c</a:t>
            </a:r>
          </a:p>
        </p:txBody>
      </p:sp>
      <p:pic>
        <p:nvPicPr>
          <p:cNvPr id="11" name="Picture 10">
            <a:extLst>
              <a:ext uri="{FF2B5EF4-FFF2-40B4-BE49-F238E27FC236}">
                <a16:creationId xmlns:a16="http://schemas.microsoft.com/office/drawing/2014/main" id="{24DE7BBE-0003-449A-A715-AB1879C62541}"/>
              </a:ext>
            </a:extLst>
          </p:cNvPr>
          <p:cNvPicPr>
            <a:picLocks noChangeAspect="1"/>
          </p:cNvPicPr>
          <p:nvPr/>
        </p:nvPicPr>
        <p:blipFill>
          <a:blip r:embed="rId4"/>
          <a:stretch>
            <a:fillRect/>
          </a:stretch>
        </p:blipFill>
        <p:spPr>
          <a:xfrm>
            <a:off x="400050" y="1028818"/>
            <a:ext cx="11391900" cy="2876550"/>
          </a:xfrm>
          <a:prstGeom prst="rect">
            <a:avLst/>
          </a:prstGeom>
        </p:spPr>
      </p:pic>
      <p:pic>
        <p:nvPicPr>
          <p:cNvPr id="13" name="Picture 12">
            <a:extLst>
              <a:ext uri="{FF2B5EF4-FFF2-40B4-BE49-F238E27FC236}">
                <a16:creationId xmlns:a16="http://schemas.microsoft.com/office/drawing/2014/main" id="{5EB3FA02-B5F3-4DD3-A68F-493AFE068C2F}"/>
              </a:ext>
            </a:extLst>
          </p:cNvPr>
          <p:cNvPicPr>
            <a:picLocks noChangeAspect="1"/>
          </p:cNvPicPr>
          <p:nvPr/>
        </p:nvPicPr>
        <p:blipFill>
          <a:blip r:embed="rId5"/>
          <a:stretch>
            <a:fillRect/>
          </a:stretch>
        </p:blipFill>
        <p:spPr>
          <a:xfrm>
            <a:off x="9769929" y="3905368"/>
            <a:ext cx="2147514" cy="2160000"/>
          </a:xfrm>
          <a:prstGeom prst="rect">
            <a:avLst/>
          </a:prstGeom>
        </p:spPr>
      </p:pic>
    </p:spTree>
    <p:extLst>
      <p:ext uri="{BB962C8B-B14F-4D97-AF65-F5344CB8AC3E}">
        <p14:creationId xmlns:p14="http://schemas.microsoft.com/office/powerpoint/2010/main" val="368384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1026" name="Picture 2">
            <a:extLst>
              <a:ext uri="{FF2B5EF4-FFF2-40B4-BE49-F238E27FC236}">
                <a16:creationId xmlns:a16="http://schemas.microsoft.com/office/drawing/2014/main" id="{7DE83665-5A01-489F-A196-C9FFF0DE0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39" y="923421"/>
            <a:ext cx="9553031" cy="5370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B7E9DDA-7977-4B3B-95D5-1657BB9E5584}"/>
              </a:ext>
            </a:extLst>
          </p:cNvPr>
          <p:cNvPicPr>
            <a:picLocks noChangeAspect="1"/>
          </p:cNvPicPr>
          <p:nvPr/>
        </p:nvPicPr>
        <p:blipFill>
          <a:blip r:embed="rId5"/>
          <a:stretch>
            <a:fillRect/>
          </a:stretch>
        </p:blipFill>
        <p:spPr>
          <a:xfrm>
            <a:off x="9659439" y="4411336"/>
            <a:ext cx="2141053" cy="2160000"/>
          </a:xfrm>
          <a:prstGeom prst="rect">
            <a:avLst/>
          </a:prstGeom>
        </p:spPr>
      </p:pic>
    </p:spTree>
    <p:extLst>
      <p:ext uri="{BB962C8B-B14F-4D97-AF65-F5344CB8AC3E}">
        <p14:creationId xmlns:p14="http://schemas.microsoft.com/office/powerpoint/2010/main" val="24668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4" name="Picture 3">
            <a:extLst>
              <a:ext uri="{FF2B5EF4-FFF2-40B4-BE49-F238E27FC236}">
                <a16:creationId xmlns:a16="http://schemas.microsoft.com/office/drawing/2014/main" id="{F5868473-FC46-4C9F-A2A3-D0D85AABFCD9}"/>
              </a:ext>
            </a:extLst>
          </p:cNvPr>
          <p:cNvPicPr>
            <a:picLocks noChangeAspect="1"/>
          </p:cNvPicPr>
          <p:nvPr/>
        </p:nvPicPr>
        <p:blipFill>
          <a:blip r:embed="rId4"/>
          <a:stretch>
            <a:fillRect/>
          </a:stretch>
        </p:blipFill>
        <p:spPr>
          <a:xfrm>
            <a:off x="809897" y="923421"/>
            <a:ext cx="8534400" cy="5600700"/>
          </a:xfrm>
          <a:prstGeom prst="rect">
            <a:avLst/>
          </a:prstGeom>
        </p:spPr>
      </p:pic>
    </p:spTree>
    <p:extLst>
      <p:ext uri="{BB962C8B-B14F-4D97-AF65-F5344CB8AC3E}">
        <p14:creationId xmlns:p14="http://schemas.microsoft.com/office/powerpoint/2010/main" val="65922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1026" name="Picture 2">
            <a:extLst>
              <a:ext uri="{FF2B5EF4-FFF2-40B4-BE49-F238E27FC236}">
                <a16:creationId xmlns:a16="http://schemas.microsoft.com/office/drawing/2014/main" id="{A809FCDC-91F3-4BA7-BBCA-3D03B1D7A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56" y="247206"/>
            <a:ext cx="11326136" cy="618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2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4" y="338646"/>
            <a:ext cx="9474459" cy="584775"/>
          </a:xfrm>
          <a:prstGeom prst="rect">
            <a:avLst/>
          </a:prstGeom>
          <a:noFill/>
        </p:spPr>
        <p:txBody>
          <a:bodyPr wrap="square" rtlCol="0">
            <a:spAutoFit/>
          </a:bodyPr>
          <a:lstStyle/>
          <a:p>
            <a:r>
              <a:rPr lang="en-US" sz="3200" b="1" dirty="0">
                <a:solidFill>
                  <a:srgbClr val="292D33"/>
                </a:solidFill>
                <a:latin typeface="Lexend" pitchFamily="2" charset="0"/>
              </a:rPr>
              <a:t>Today’s Gifts</a:t>
            </a:r>
          </a:p>
        </p:txBody>
      </p:sp>
      <p:grpSp>
        <p:nvGrpSpPr>
          <p:cNvPr id="22" name="Group 21">
            <a:extLst>
              <a:ext uri="{FF2B5EF4-FFF2-40B4-BE49-F238E27FC236}">
                <a16:creationId xmlns:a16="http://schemas.microsoft.com/office/drawing/2014/main" id="{E7FF29EF-4A95-4CB0-B7FD-D148BB7405C8}"/>
              </a:ext>
            </a:extLst>
          </p:cNvPr>
          <p:cNvGrpSpPr/>
          <p:nvPr/>
        </p:nvGrpSpPr>
        <p:grpSpPr>
          <a:xfrm>
            <a:off x="622936" y="1099181"/>
            <a:ext cx="9735910" cy="2160000"/>
            <a:chOff x="622936" y="1274387"/>
            <a:chExt cx="9735910" cy="2160000"/>
          </a:xfrm>
        </p:grpSpPr>
        <p:pic>
          <p:nvPicPr>
            <p:cNvPr id="6" name="Picture 5">
              <a:extLst>
                <a:ext uri="{FF2B5EF4-FFF2-40B4-BE49-F238E27FC236}">
                  <a16:creationId xmlns:a16="http://schemas.microsoft.com/office/drawing/2014/main" id="{AB2236C3-9E4E-4DEC-8A6E-BC57377DEB6B}"/>
                </a:ext>
              </a:extLst>
            </p:cNvPr>
            <p:cNvPicPr>
              <a:picLocks noChangeAspect="1"/>
            </p:cNvPicPr>
            <p:nvPr/>
          </p:nvPicPr>
          <p:blipFill>
            <a:blip r:embed="rId4"/>
            <a:stretch>
              <a:fillRect/>
            </a:stretch>
          </p:blipFill>
          <p:spPr>
            <a:xfrm>
              <a:off x="8399644" y="1418769"/>
              <a:ext cx="1789190" cy="1800000"/>
            </a:xfrm>
            <a:prstGeom prst="rect">
              <a:avLst/>
            </a:prstGeom>
          </p:spPr>
        </p:pic>
        <p:pic>
          <p:nvPicPr>
            <p:cNvPr id="11" name="Picture 10">
              <a:extLst>
                <a:ext uri="{FF2B5EF4-FFF2-40B4-BE49-F238E27FC236}">
                  <a16:creationId xmlns:a16="http://schemas.microsoft.com/office/drawing/2014/main" id="{339AE8AD-B9B1-4DF1-B7F8-6F0C4577855C}"/>
                </a:ext>
              </a:extLst>
            </p:cNvPr>
            <p:cNvPicPr>
              <a:picLocks noChangeAspect="1"/>
            </p:cNvPicPr>
            <p:nvPr/>
          </p:nvPicPr>
          <p:blipFill>
            <a:blip r:embed="rId5"/>
            <a:stretch>
              <a:fillRect/>
            </a:stretch>
          </p:blipFill>
          <p:spPr>
            <a:xfrm>
              <a:off x="714375" y="1438660"/>
              <a:ext cx="7442943" cy="1800000"/>
            </a:xfrm>
            <a:prstGeom prst="rect">
              <a:avLst/>
            </a:prstGeom>
          </p:spPr>
        </p:pic>
        <p:sp>
          <p:nvSpPr>
            <p:cNvPr id="17" name="Rectangle 16">
              <a:extLst>
                <a:ext uri="{FF2B5EF4-FFF2-40B4-BE49-F238E27FC236}">
                  <a16:creationId xmlns:a16="http://schemas.microsoft.com/office/drawing/2014/main" id="{69293884-6337-4730-A97E-D5F4896C71DE}"/>
                </a:ext>
              </a:extLst>
            </p:cNvPr>
            <p:cNvSpPr/>
            <p:nvPr/>
          </p:nvSpPr>
          <p:spPr>
            <a:xfrm>
              <a:off x="622936" y="1274387"/>
              <a:ext cx="9735910" cy="21600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5FED111F-DCCF-44E4-A0D4-040E6516A228}"/>
              </a:ext>
            </a:extLst>
          </p:cNvPr>
          <p:cNvGrpSpPr/>
          <p:nvPr/>
        </p:nvGrpSpPr>
        <p:grpSpPr>
          <a:xfrm>
            <a:off x="622935" y="3593273"/>
            <a:ext cx="9735911" cy="2160000"/>
            <a:chOff x="622934" y="3536744"/>
            <a:chExt cx="9735911" cy="2160000"/>
          </a:xfrm>
        </p:grpSpPr>
        <p:pic>
          <p:nvPicPr>
            <p:cNvPr id="9" name="Picture 8">
              <a:extLst>
                <a:ext uri="{FF2B5EF4-FFF2-40B4-BE49-F238E27FC236}">
                  <a16:creationId xmlns:a16="http://schemas.microsoft.com/office/drawing/2014/main" id="{6981F254-2F71-4CC0-A45E-6D84E04734B7}"/>
                </a:ext>
              </a:extLst>
            </p:cNvPr>
            <p:cNvPicPr>
              <a:picLocks noChangeAspect="1"/>
            </p:cNvPicPr>
            <p:nvPr/>
          </p:nvPicPr>
          <p:blipFill>
            <a:blip r:embed="rId6"/>
            <a:stretch>
              <a:fillRect/>
            </a:stretch>
          </p:blipFill>
          <p:spPr>
            <a:xfrm>
              <a:off x="8248759" y="3733800"/>
              <a:ext cx="1816314" cy="1800000"/>
            </a:xfrm>
            <a:prstGeom prst="rect">
              <a:avLst/>
            </a:prstGeom>
          </p:spPr>
        </p:pic>
        <p:pic>
          <p:nvPicPr>
            <p:cNvPr id="13" name="Picture 12">
              <a:extLst>
                <a:ext uri="{FF2B5EF4-FFF2-40B4-BE49-F238E27FC236}">
                  <a16:creationId xmlns:a16="http://schemas.microsoft.com/office/drawing/2014/main" id="{CE9AB576-492A-44A8-9097-C4BB80CF72CD}"/>
                </a:ext>
              </a:extLst>
            </p:cNvPr>
            <p:cNvPicPr>
              <a:picLocks noChangeAspect="1"/>
            </p:cNvPicPr>
            <p:nvPr/>
          </p:nvPicPr>
          <p:blipFill>
            <a:blip r:embed="rId7"/>
            <a:stretch>
              <a:fillRect/>
            </a:stretch>
          </p:blipFill>
          <p:spPr>
            <a:xfrm>
              <a:off x="714375" y="3733800"/>
              <a:ext cx="7442943" cy="1800000"/>
            </a:xfrm>
            <a:prstGeom prst="rect">
              <a:avLst/>
            </a:prstGeom>
          </p:spPr>
        </p:pic>
        <p:sp>
          <p:nvSpPr>
            <p:cNvPr id="18" name="Rectangle 17">
              <a:extLst>
                <a:ext uri="{FF2B5EF4-FFF2-40B4-BE49-F238E27FC236}">
                  <a16:creationId xmlns:a16="http://schemas.microsoft.com/office/drawing/2014/main" id="{7CA0A148-44C9-4D60-BB1F-0DB0C6A75D8E}"/>
                </a:ext>
              </a:extLst>
            </p:cNvPr>
            <p:cNvSpPr/>
            <p:nvPr/>
          </p:nvSpPr>
          <p:spPr>
            <a:xfrm>
              <a:off x="622934" y="3536744"/>
              <a:ext cx="9735911" cy="2160000"/>
            </a:xfrm>
            <a:prstGeom prst="rect">
              <a:avLst/>
            </a:prstGeom>
            <a:noFill/>
            <a:ln w="38100" cap="flat" cmpd="sng" algn="ctr">
              <a:solidFill>
                <a:srgbClr val="4B61B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23" name="Metin kutusu 7">
            <a:extLst>
              <a:ext uri="{FF2B5EF4-FFF2-40B4-BE49-F238E27FC236}">
                <a16:creationId xmlns:a16="http://schemas.microsoft.com/office/drawing/2014/main" id="{B55D7735-E59F-463B-8CCE-A9EDB385ECF9}"/>
              </a:ext>
            </a:extLst>
          </p:cNvPr>
          <p:cNvSpPr txBox="1"/>
          <p:nvPr/>
        </p:nvSpPr>
        <p:spPr>
          <a:xfrm>
            <a:off x="714374" y="5930422"/>
            <a:ext cx="5897609" cy="584775"/>
          </a:xfrm>
          <a:prstGeom prst="rect">
            <a:avLst/>
          </a:prstGeom>
          <a:noFill/>
        </p:spPr>
        <p:txBody>
          <a:bodyPr wrap="square" rtlCol="0">
            <a:spAutoFit/>
          </a:bodyPr>
          <a:lstStyle/>
          <a:p>
            <a:r>
              <a:rPr lang="en-US" sz="3200" b="1" dirty="0">
                <a:solidFill>
                  <a:srgbClr val="292D33"/>
                </a:solidFill>
                <a:latin typeface="Lexend" pitchFamily="2" charset="0"/>
              </a:rPr>
              <a:t>https://abp.io/community/raffles</a:t>
            </a:r>
            <a:endParaRPr lang="en-US" sz="3200" i="1" dirty="0">
              <a:solidFill>
                <a:srgbClr val="FF0000"/>
              </a:solidFill>
              <a:latin typeface="Lexend" pitchFamily="2" charset="0"/>
            </a:endParaRPr>
          </a:p>
        </p:txBody>
      </p:sp>
      <p:sp>
        <p:nvSpPr>
          <p:cNvPr id="26" name="Metin kutusu 7">
            <a:extLst>
              <a:ext uri="{FF2B5EF4-FFF2-40B4-BE49-F238E27FC236}">
                <a16:creationId xmlns:a16="http://schemas.microsoft.com/office/drawing/2014/main" id="{3F5264F6-9388-4008-9B5E-3ADF9ED4C23C}"/>
              </a:ext>
            </a:extLst>
          </p:cNvPr>
          <p:cNvSpPr txBox="1"/>
          <p:nvPr/>
        </p:nvSpPr>
        <p:spPr>
          <a:xfrm>
            <a:off x="6712131" y="5930421"/>
            <a:ext cx="3646715" cy="584775"/>
          </a:xfrm>
          <a:prstGeom prst="rect">
            <a:avLst/>
          </a:prstGeom>
          <a:noFill/>
        </p:spPr>
        <p:txBody>
          <a:bodyPr wrap="square" rtlCol="0">
            <a:spAutoFit/>
          </a:bodyPr>
          <a:lstStyle/>
          <a:p>
            <a:pPr algn="r"/>
            <a:r>
              <a:rPr lang="en-US" sz="3200" dirty="0">
                <a:solidFill>
                  <a:srgbClr val="292D33"/>
                </a:solidFill>
                <a:latin typeface="Lexend" pitchFamily="2" charset="0"/>
              </a:rPr>
              <a:t> closes at </a:t>
            </a:r>
            <a:r>
              <a:rPr lang="en-US" sz="3200" dirty="0">
                <a:solidFill>
                  <a:srgbClr val="FF0000"/>
                </a:solidFill>
                <a:latin typeface="Lexend" pitchFamily="2" charset="0"/>
              </a:rPr>
              <a:t>17:45</a:t>
            </a:r>
            <a:r>
              <a:rPr lang="en-US" sz="3200" dirty="0">
                <a:solidFill>
                  <a:srgbClr val="292D33"/>
                </a:solidFill>
                <a:latin typeface="Lexend" pitchFamily="2" charset="0"/>
              </a:rPr>
              <a:t> UTC</a:t>
            </a:r>
          </a:p>
        </p:txBody>
      </p:sp>
    </p:spTree>
    <p:extLst>
      <p:ext uri="{BB962C8B-B14F-4D97-AF65-F5344CB8AC3E}">
        <p14:creationId xmlns:p14="http://schemas.microsoft.com/office/powerpoint/2010/main" val="134080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E046CC-3583-49CA-8B4D-CCEA39417F30}"/>
              </a:ext>
            </a:extLst>
          </p:cNvPr>
          <p:cNvSpPr txBox="1"/>
          <p:nvPr/>
        </p:nvSpPr>
        <p:spPr>
          <a:xfrm>
            <a:off x="8567792" y="2485298"/>
            <a:ext cx="5327904" cy="523220"/>
          </a:xfrm>
          <a:prstGeom prst="rect">
            <a:avLst/>
          </a:prstGeom>
          <a:noFill/>
        </p:spPr>
        <p:txBody>
          <a:bodyPr wrap="square">
            <a:spAutoFit/>
          </a:bodyPr>
          <a:lstStyle/>
          <a:p>
            <a:endParaRPr lang="en-US" sz="2800" dirty="0">
              <a:latin typeface="Lexend"/>
            </a:endParaRPr>
          </a:p>
        </p:txBody>
      </p:sp>
      <p:sp>
        <p:nvSpPr>
          <p:cNvPr id="9" name="Metin kutusu 7">
            <a:extLst>
              <a:ext uri="{FF2B5EF4-FFF2-40B4-BE49-F238E27FC236}">
                <a16:creationId xmlns:a16="http://schemas.microsoft.com/office/drawing/2014/main" id="{A42EB018-A716-47B8-AC3C-DFFF743939DB}"/>
              </a:ext>
            </a:extLst>
          </p:cNvPr>
          <p:cNvSpPr txBox="1"/>
          <p:nvPr/>
        </p:nvSpPr>
        <p:spPr>
          <a:xfrm>
            <a:off x="484496" y="338646"/>
            <a:ext cx="7891006" cy="830997"/>
          </a:xfrm>
          <a:prstGeom prst="rect">
            <a:avLst/>
          </a:prstGeom>
          <a:noFill/>
        </p:spPr>
        <p:txBody>
          <a:bodyPr wrap="square" rtlCol="0">
            <a:spAutoFit/>
          </a:bodyPr>
          <a:lstStyle/>
          <a:p>
            <a:r>
              <a:rPr lang="en-US" sz="4800" b="1" dirty="0">
                <a:solidFill>
                  <a:srgbClr val="292D33"/>
                </a:solidFill>
                <a:latin typeface="Lexend" pitchFamily="2" charset="0"/>
              </a:rPr>
              <a:t>ABP 9 Improvements</a:t>
            </a:r>
          </a:p>
        </p:txBody>
      </p:sp>
      <p:sp>
        <p:nvSpPr>
          <p:cNvPr id="12" name="TextBox 11">
            <a:extLst>
              <a:ext uri="{FF2B5EF4-FFF2-40B4-BE49-F238E27FC236}">
                <a16:creationId xmlns:a16="http://schemas.microsoft.com/office/drawing/2014/main" id="{F7A193B6-79DB-4004-A502-33022B199C72}"/>
              </a:ext>
            </a:extLst>
          </p:cNvPr>
          <p:cNvSpPr txBox="1"/>
          <p:nvPr/>
        </p:nvSpPr>
        <p:spPr>
          <a:xfrm>
            <a:off x="484496" y="1381373"/>
            <a:ext cx="11439798" cy="4401205"/>
          </a:xfrm>
          <a:prstGeom prst="rect">
            <a:avLst/>
          </a:prstGeom>
          <a:noFill/>
        </p:spPr>
        <p:txBody>
          <a:bodyPr wrap="square">
            <a:spAutoFit/>
          </a:bodyPr>
          <a:lstStyle/>
          <a:p>
            <a:pPr marL="285750" indent="-285750">
              <a:buFont typeface="Arial" panose="020B0604020202020204" pitchFamily="34" charset="0"/>
              <a:buChar char="•"/>
            </a:pPr>
            <a:r>
              <a:rPr lang="en-US" sz="4000" dirty="0">
                <a:latin typeface="Lexend"/>
              </a:rPr>
              <a:t>Upgrade to </a:t>
            </a:r>
            <a:r>
              <a:rPr lang="en-US" sz="4000" b="1" dirty="0">
                <a:latin typeface="Lexend"/>
              </a:rPr>
              <a:t>.NET 9.0</a:t>
            </a:r>
          </a:p>
          <a:p>
            <a:pPr marL="285750" indent="-285750">
              <a:buFont typeface="Arial" panose="020B0604020202020204" pitchFamily="34" charset="0"/>
              <a:buChar char="•"/>
            </a:pPr>
            <a:r>
              <a:rPr lang="en-US" sz="4000" dirty="0">
                <a:latin typeface="Lexend"/>
              </a:rPr>
              <a:t>Extension Property Policy</a:t>
            </a:r>
          </a:p>
          <a:p>
            <a:pPr marL="285750" indent="-285750">
              <a:buFont typeface="Arial" panose="020B0604020202020204" pitchFamily="34" charset="0"/>
              <a:buChar char="•"/>
            </a:pPr>
            <a:r>
              <a:rPr lang="en-US" sz="4000" dirty="0">
                <a:latin typeface="Lexend"/>
              </a:rPr>
              <a:t>Wildcard Support for Redirect URLs</a:t>
            </a:r>
          </a:p>
          <a:p>
            <a:pPr marL="285750" indent="-285750">
              <a:buFont typeface="Arial" panose="020B0604020202020204" pitchFamily="34" charset="0"/>
              <a:buChar char="•"/>
            </a:pPr>
            <a:r>
              <a:rPr lang="en-US" sz="4000" dirty="0">
                <a:latin typeface="Lexend"/>
              </a:rPr>
              <a:t>Google Cloud Storage BLOB Provider</a:t>
            </a:r>
          </a:p>
          <a:p>
            <a:pPr marL="285750" indent="-285750">
              <a:buFont typeface="Arial" panose="020B0604020202020204" pitchFamily="34" charset="0"/>
              <a:buChar char="•"/>
            </a:pPr>
            <a:r>
              <a:rPr lang="en-US" sz="4000" dirty="0">
                <a:latin typeface="Lexend"/>
              </a:rPr>
              <a:t>Removal of React Native from Free Templates</a:t>
            </a:r>
          </a:p>
          <a:p>
            <a:pPr marL="285750" indent="-285750">
              <a:buFont typeface="Arial" panose="020B0604020202020204" pitchFamily="34" charset="0"/>
              <a:buChar char="•"/>
            </a:pPr>
            <a:r>
              <a:rPr lang="en-US" sz="4000" dirty="0">
                <a:latin typeface="Lexend"/>
              </a:rPr>
              <a:t>ABP Suite Enhancements</a:t>
            </a:r>
          </a:p>
          <a:p>
            <a:pPr marL="285750" indent="-285750">
              <a:buFont typeface="Arial" panose="020B0604020202020204" pitchFamily="34" charset="0"/>
              <a:buChar char="•"/>
            </a:pPr>
            <a:r>
              <a:rPr lang="en-US" sz="4000" dirty="0">
                <a:latin typeface="Lexend"/>
              </a:rPr>
              <a:t>CMS Kit Pro Feedback Feature Improvements</a:t>
            </a:r>
          </a:p>
        </p:txBody>
      </p:sp>
    </p:spTree>
    <p:extLst>
      <p:ext uri="{BB962C8B-B14F-4D97-AF65-F5344CB8AC3E}">
        <p14:creationId xmlns:p14="http://schemas.microsoft.com/office/powerpoint/2010/main" val="3080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9DC04-0960-4CA2-B40B-686D4FE66202}"/>
              </a:ext>
            </a:extLst>
          </p:cNvPr>
          <p:cNvPicPr>
            <a:picLocks noChangeAspect="1"/>
          </p:cNvPicPr>
          <p:nvPr/>
        </p:nvPicPr>
        <p:blipFill>
          <a:blip r:embed="rId4"/>
          <a:stretch>
            <a:fillRect/>
          </a:stretch>
        </p:blipFill>
        <p:spPr>
          <a:xfrm>
            <a:off x="309335" y="706210"/>
            <a:ext cx="11329401" cy="2630243"/>
          </a:xfrm>
          <a:prstGeom prst="rect">
            <a:avLst/>
          </a:prstGeom>
        </p:spPr>
      </p:pic>
      <p:pic>
        <p:nvPicPr>
          <p:cNvPr id="7" name="Picture 6">
            <a:extLst>
              <a:ext uri="{FF2B5EF4-FFF2-40B4-BE49-F238E27FC236}">
                <a16:creationId xmlns:a16="http://schemas.microsoft.com/office/drawing/2014/main" id="{675C9432-43F8-4EA3-8963-5EEF91F14C19}"/>
              </a:ext>
            </a:extLst>
          </p:cNvPr>
          <p:cNvPicPr>
            <a:picLocks noChangeAspect="1"/>
          </p:cNvPicPr>
          <p:nvPr/>
        </p:nvPicPr>
        <p:blipFill>
          <a:blip r:embed="rId5"/>
          <a:stretch>
            <a:fillRect/>
          </a:stretch>
        </p:blipFill>
        <p:spPr>
          <a:xfrm>
            <a:off x="9478736" y="4332515"/>
            <a:ext cx="2160000" cy="2160000"/>
          </a:xfrm>
          <a:prstGeom prst="rect">
            <a:avLst/>
          </a:prstGeom>
        </p:spPr>
      </p:pic>
      <p:sp>
        <p:nvSpPr>
          <p:cNvPr id="10" name="TextBox 9">
            <a:extLst>
              <a:ext uri="{FF2B5EF4-FFF2-40B4-BE49-F238E27FC236}">
                <a16:creationId xmlns:a16="http://schemas.microsoft.com/office/drawing/2014/main" id="{56E88264-B8B3-4909-B2FF-911C5283BE76}"/>
              </a:ext>
            </a:extLst>
          </p:cNvPr>
          <p:cNvSpPr txBox="1"/>
          <p:nvPr/>
        </p:nvSpPr>
        <p:spPr>
          <a:xfrm>
            <a:off x="446314" y="6144955"/>
            <a:ext cx="6096000" cy="369332"/>
          </a:xfrm>
          <a:prstGeom prst="rect">
            <a:avLst/>
          </a:prstGeom>
          <a:noFill/>
        </p:spPr>
        <p:txBody>
          <a:bodyPr wrap="square">
            <a:spAutoFit/>
          </a:bodyPr>
          <a:lstStyle/>
          <a:p>
            <a:r>
              <a:rPr lang="en-US" dirty="0"/>
              <a:t>https://abp.io/docs/9.0/release-info/migration-guides/abp-9-0</a:t>
            </a:r>
          </a:p>
        </p:txBody>
      </p:sp>
    </p:spTree>
    <p:extLst>
      <p:ext uri="{BB962C8B-B14F-4D97-AF65-F5344CB8AC3E}">
        <p14:creationId xmlns:p14="http://schemas.microsoft.com/office/powerpoint/2010/main" val="163934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6" name="Picture 5">
            <a:extLst>
              <a:ext uri="{FF2B5EF4-FFF2-40B4-BE49-F238E27FC236}">
                <a16:creationId xmlns:a16="http://schemas.microsoft.com/office/drawing/2014/main" id="{1335FEDA-0A51-4B00-8399-D15F1E9D7A04}"/>
              </a:ext>
            </a:extLst>
          </p:cNvPr>
          <p:cNvPicPr>
            <a:picLocks noChangeAspect="1"/>
          </p:cNvPicPr>
          <p:nvPr/>
        </p:nvPicPr>
        <p:blipFill>
          <a:blip r:embed="rId4"/>
          <a:stretch>
            <a:fillRect/>
          </a:stretch>
        </p:blipFill>
        <p:spPr>
          <a:xfrm>
            <a:off x="366929" y="923421"/>
            <a:ext cx="7687117" cy="5281436"/>
          </a:xfrm>
          <a:prstGeom prst="rect">
            <a:avLst/>
          </a:prstGeom>
        </p:spPr>
      </p:pic>
      <p:pic>
        <p:nvPicPr>
          <p:cNvPr id="8" name="Picture 7">
            <a:extLst>
              <a:ext uri="{FF2B5EF4-FFF2-40B4-BE49-F238E27FC236}">
                <a16:creationId xmlns:a16="http://schemas.microsoft.com/office/drawing/2014/main" id="{34F19AC7-8A75-4388-B95C-74D2E1F592D9}"/>
              </a:ext>
            </a:extLst>
          </p:cNvPr>
          <p:cNvPicPr>
            <a:picLocks noChangeAspect="1"/>
          </p:cNvPicPr>
          <p:nvPr/>
        </p:nvPicPr>
        <p:blipFill>
          <a:blip r:embed="rId5"/>
          <a:stretch>
            <a:fillRect/>
          </a:stretch>
        </p:blipFill>
        <p:spPr>
          <a:xfrm>
            <a:off x="9462670" y="923421"/>
            <a:ext cx="2244834" cy="2160000"/>
          </a:xfrm>
          <a:prstGeom prst="rect">
            <a:avLst/>
          </a:prstGeom>
        </p:spPr>
      </p:pic>
    </p:spTree>
    <p:extLst>
      <p:ext uri="{BB962C8B-B14F-4D97-AF65-F5344CB8AC3E}">
        <p14:creationId xmlns:p14="http://schemas.microsoft.com/office/powerpoint/2010/main" val="2127692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3" name="Picture 2">
            <a:extLst>
              <a:ext uri="{FF2B5EF4-FFF2-40B4-BE49-F238E27FC236}">
                <a16:creationId xmlns:a16="http://schemas.microsoft.com/office/drawing/2014/main" id="{3D462983-E142-4349-91C2-B486EC0BA7FE}"/>
              </a:ext>
            </a:extLst>
          </p:cNvPr>
          <p:cNvPicPr>
            <a:picLocks noChangeAspect="1"/>
          </p:cNvPicPr>
          <p:nvPr/>
        </p:nvPicPr>
        <p:blipFill rotWithShape="1">
          <a:blip r:embed="rId4"/>
          <a:srcRect r="1053"/>
          <a:stretch/>
        </p:blipFill>
        <p:spPr>
          <a:xfrm>
            <a:off x="628188" y="1080271"/>
            <a:ext cx="8306807" cy="4697458"/>
          </a:xfrm>
          <a:prstGeom prst="rect">
            <a:avLst/>
          </a:prstGeom>
        </p:spPr>
      </p:pic>
      <p:pic>
        <p:nvPicPr>
          <p:cNvPr id="7" name="Picture 6">
            <a:extLst>
              <a:ext uri="{FF2B5EF4-FFF2-40B4-BE49-F238E27FC236}">
                <a16:creationId xmlns:a16="http://schemas.microsoft.com/office/drawing/2014/main" id="{48C56C5C-4788-431E-93EF-AB769AEFA9A6}"/>
              </a:ext>
            </a:extLst>
          </p:cNvPr>
          <p:cNvPicPr>
            <a:picLocks noChangeAspect="1"/>
          </p:cNvPicPr>
          <p:nvPr/>
        </p:nvPicPr>
        <p:blipFill>
          <a:blip r:embed="rId5"/>
          <a:stretch>
            <a:fillRect/>
          </a:stretch>
        </p:blipFill>
        <p:spPr>
          <a:xfrm>
            <a:off x="9650369" y="1080271"/>
            <a:ext cx="2192432" cy="2160000"/>
          </a:xfrm>
          <a:prstGeom prst="rect">
            <a:avLst/>
          </a:prstGeom>
        </p:spPr>
      </p:pic>
    </p:spTree>
    <p:extLst>
      <p:ext uri="{BB962C8B-B14F-4D97-AF65-F5344CB8AC3E}">
        <p14:creationId xmlns:p14="http://schemas.microsoft.com/office/powerpoint/2010/main" val="294034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a:t>
            </a:r>
          </a:p>
        </p:txBody>
      </p:sp>
      <p:pic>
        <p:nvPicPr>
          <p:cNvPr id="4" name="Picture 3">
            <a:extLst>
              <a:ext uri="{FF2B5EF4-FFF2-40B4-BE49-F238E27FC236}">
                <a16:creationId xmlns:a16="http://schemas.microsoft.com/office/drawing/2014/main" id="{18368F94-502D-477D-A4D7-70B8BF3DEFFE}"/>
              </a:ext>
            </a:extLst>
          </p:cNvPr>
          <p:cNvPicPr>
            <a:picLocks noChangeAspect="1"/>
          </p:cNvPicPr>
          <p:nvPr/>
        </p:nvPicPr>
        <p:blipFill rotWithShape="1">
          <a:blip r:embed="rId4"/>
          <a:srcRect t="1564"/>
          <a:stretch/>
        </p:blipFill>
        <p:spPr>
          <a:xfrm>
            <a:off x="484496" y="1064622"/>
            <a:ext cx="8992895" cy="4447903"/>
          </a:xfrm>
          <a:prstGeom prst="rect">
            <a:avLst/>
          </a:prstGeom>
        </p:spPr>
      </p:pic>
      <p:pic>
        <p:nvPicPr>
          <p:cNvPr id="8" name="Picture 7">
            <a:extLst>
              <a:ext uri="{FF2B5EF4-FFF2-40B4-BE49-F238E27FC236}">
                <a16:creationId xmlns:a16="http://schemas.microsoft.com/office/drawing/2014/main" id="{A6283E18-D053-42EE-8B0F-4C42C34BBEDE}"/>
              </a:ext>
            </a:extLst>
          </p:cNvPr>
          <p:cNvPicPr>
            <a:picLocks noChangeAspect="1"/>
          </p:cNvPicPr>
          <p:nvPr/>
        </p:nvPicPr>
        <p:blipFill>
          <a:blip r:embed="rId5"/>
          <a:stretch>
            <a:fillRect/>
          </a:stretch>
        </p:blipFill>
        <p:spPr>
          <a:xfrm>
            <a:off x="9703117" y="923421"/>
            <a:ext cx="2239754" cy="2160000"/>
          </a:xfrm>
          <a:prstGeom prst="rect">
            <a:avLst/>
          </a:prstGeom>
        </p:spPr>
      </p:pic>
    </p:spTree>
    <p:extLst>
      <p:ext uri="{BB962C8B-B14F-4D97-AF65-F5344CB8AC3E}">
        <p14:creationId xmlns:p14="http://schemas.microsoft.com/office/powerpoint/2010/main" val="422804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Studio Improvements</a:t>
            </a:r>
          </a:p>
        </p:txBody>
      </p:sp>
      <p:sp>
        <p:nvSpPr>
          <p:cNvPr id="6" name="TextBox 5">
            <a:extLst>
              <a:ext uri="{FF2B5EF4-FFF2-40B4-BE49-F238E27FC236}">
                <a16:creationId xmlns:a16="http://schemas.microsoft.com/office/drawing/2014/main" id="{814C6E43-BB4F-485B-8B1D-0BEBE8E846E5}"/>
              </a:ext>
            </a:extLst>
          </p:cNvPr>
          <p:cNvSpPr txBox="1"/>
          <p:nvPr/>
        </p:nvSpPr>
        <p:spPr>
          <a:xfrm>
            <a:off x="604158" y="2342997"/>
            <a:ext cx="6093822" cy="369332"/>
          </a:xfrm>
          <a:prstGeom prst="rect">
            <a:avLst/>
          </a:prstGeom>
          <a:noFill/>
        </p:spPr>
        <p:txBody>
          <a:bodyPr wrap="square">
            <a:spAutoFit/>
          </a:bodyPr>
          <a:lstStyle/>
          <a:p>
            <a:r>
              <a:rPr lang="en-US" dirty="0"/>
              <a:t>https://abp.io/docs/latest/studio/release-notes</a:t>
            </a:r>
          </a:p>
        </p:txBody>
      </p:sp>
    </p:spTree>
    <p:extLst>
      <p:ext uri="{BB962C8B-B14F-4D97-AF65-F5344CB8AC3E}">
        <p14:creationId xmlns:p14="http://schemas.microsoft.com/office/powerpoint/2010/main" val="3306269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Metin kutusu 7">
            <a:extLst>
              <a:ext uri="{FF2B5EF4-FFF2-40B4-BE49-F238E27FC236}">
                <a16:creationId xmlns:a16="http://schemas.microsoft.com/office/drawing/2014/main" id="{77AB99D1-3A0A-450B-B2AA-451CECF86ED8}"/>
              </a:ext>
            </a:extLst>
          </p:cNvPr>
          <p:cNvSpPr txBox="1"/>
          <p:nvPr/>
        </p:nvSpPr>
        <p:spPr>
          <a:xfrm>
            <a:off x="484496"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ABP 9 Improvements  — </a:t>
            </a:r>
            <a:r>
              <a:rPr lang="en-US" sz="3200" b="1" dirty="0">
                <a:solidFill>
                  <a:srgbClr val="FF0000"/>
                </a:solidFill>
                <a:latin typeface="Lexend" pitchFamily="2" charset="0"/>
              </a:rPr>
              <a:t>TODO</a:t>
            </a:r>
          </a:p>
        </p:txBody>
      </p:sp>
      <p:sp>
        <p:nvSpPr>
          <p:cNvPr id="10" name="TextBox 9">
            <a:extLst>
              <a:ext uri="{FF2B5EF4-FFF2-40B4-BE49-F238E27FC236}">
                <a16:creationId xmlns:a16="http://schemas.microsoft.com/office/drawing/2014/main" id="{90C22E7E-E8A6-4BB5-B948-CBBAD5443AAC}"/>
              </a:ext>
            </a:extLst>
          </p:cNvPr>
          <p:cNvSpPr txBox="1"/>
          <p:nvPr/>
        </p:nvSpPr>
        <p:spPr>
          <a:xfrm>
            <a:off x="484496" y="1308162"/>
            <a:ext cx="6093822" cy="369332"/>
          </a:xfrm>
          <a:prstGeom prst="rect">
            <a:avLst/>
          </a:prstGeom>
          <a:noFill/>
        </p:spPr>
        <p:txBody>
          <a:bodyPr wrap="square">
            <a:spAutoFit/>
          </a:bodyPr>
          <a:lstStyle/>
          <a:p>
            <a:r>
              <a:rPr lang="en-US" dirty="0"/>
              <a:t>https://abp.io/blog/announcing-abp-9-0-release-candidate</a:t>
            </a:r>
          </a:p>
        </p:txBody>
      </p:sp>
      <p:sp>
        <p:nvSpPr>
          <p:cNvPr id="11" name="TextBox 10">
            <a:extLst>
              <a:ext uri="{FF2B5EF4-FFF2-40B4-BE49-F238E27FC236}">
                <a16:creationId xmlns:a16="http://schemas.microsoft.com/office/drawing/2014/main" id="{DE0C7E44-5415-4F74-BF9A-13BE1E83313C}"/>
              </a:ext>
            </a:extLst>
          </p:cNvPr>
          <p:cNvSpPr txBox="1"/>
          <p:nvPr/>
        </p:nvSpPr>
        <p:spPr>
          <a:xfrm>
            <a:off x="484496" y="1877569"/>
            <a:ext cx="6093822" cy="369332"/>
          </a:xfrm>
          <a:prstGeom prst="rect">
            <a:avLst/>
          </a:prstGeom>
          <a:noFill/>
        </p:spPr>
        <p:txBody>
          <a:bodyPr wrap="square">
            <a:spAutoFit/>
          </a:bodyPr>
          <a:lstStyle/>
          <a:p>
            <a:r>
              <a:rPr lang="en-US" dirty="0"/>
              <a:t>https://abp.io/docs/latest/release-info/road-map</a:t>
            </a:r>
          </a:p>
        </p:txBody>
      </p:sp>
      <p:sp>
        <p:nvSpPr>
          <p:cNvPr id="12" name="TextBox 11">
            <a:extLst>
              <a:ext uri="{FF2B5EF4-FFF2-40B4-BE49-F238E27FC236}">
                <a16:creationId xmlns:a16="http://schemas.microsoft.com/office/drawing/2014/main" id="{4AB3ABBC-AF0B-4D91-999A-6FB6978FE0F1}"/>
              </a:ext>
            </a:extLst>
          </p:cNvPr>
          <p:cNvSpPr txBox="1"/>
          <p:nvPr/>
        </p:nvSpPr>
        <p:spPr>
          <a:xfrm>
            <a:off x="484495" y="2446976"/>
            <a:ext cx="8829321" cy="369332"/>
          </a:xfrm>
          <a:prstGeom prst="rect">
            <a:avLst/>
          </a:prstGeom>
          <a:noFill/>
        </p:spPr>
        <p:txBody>
          <a:bodyPr wrap="square">
            <a:spAutoFit/>
          </a:bodyPr>
          <a:lstStyle/>
          <a:p>
            <a:r>
              <a:rPr lang="en-US" dirty="0"/>
              <a:t>https://abp.io/community/articles/abp-now-supports-.net-9-zpkznc4f</a:t>
            </a:r>
          </a:p>
        </p:txBody>
      </p:sp>
      <p:sp>
        <p:nvSpPr>
          <p:cNvPr id="13" name="TextBox 12">
            <a:extLst>
              <a:ext uri="{FF2B5EF4-FFF2-40B4-BE49-F238E27FC236}">
                <a16:creationId xmlns:a16="http://schemas.microsoft.com/office/drawing/2014/main" id="{093BF791-A255-41B8-861E-48E1C8B35072}"/>
              </a:ext>
            </a:extLst>
          </p:cNvPr>
          <p:cNvSpPr txBox="1"/>
          <p:nvPr/>
        </p:nvSpPr>
        <p:spPr>
          <a:xfrm>
            <a:off x="484495" y="4712154"/>
            <a:ext cx="7168242" cy="369332"/>
          </a:xfrm>
          <a:prstGeom prst="rect">
            <a:avLst/>
          </a:prstGeom>
          <a:noFill/>
        </p:spPr>
        <p:txBody>
          <a:bodyPr wrap="square">
            <a:spAutoFit/>
          </a:bodyPr>
          <a:lstStyle/>
          <a:p>
            <a:r>
              <a:rPr lang="en-US" dirty="0"/>
              <a:t>https://github.com/abpframework/abp/milestone/104?closed=1</a:t>
            </a:r>
          </a:p>
        </p:txBody>
      </p:sp>
      <p:sp>
        <p:nvSpPr>
          <p:cNvPr id="14" name="TextBox 13">
            <a:extLst>
              <a:ext uri="{FF2B5EF4-FFF2-40B4-BE49-F238E27FC236}">
                <a16:creationId xmlns:a16="http://schemas.microsoft.com/office/drawing/2014/main" id="{ECB4467A-374F-4E21-9B11-D26D140ACB59}"/>
              </a:ext>
            </a:extLst>
          </p:cNvPr>
          <p:cNvSpPr txBox="1"/>
          <p:nvPr/>
        </p:nvSpPr>
        <p:spPr>
          <a:xfrm>
            <a:off x="484495" y="5140180"/>
            <a:ext cx="6093822" cy="369332"/>
          </a:xfrm>
          <a:prstGeom prst="rect">
            <a:avLst/>
          </a:prstGeom>
          <a:noFill/>
        </p:spPr>
        <p:txBody>
          <a:bodyPr wrap="square">
            <a:spAutoFit/>
          </a:bodyPr>
          <a:lstStyle/>
          <a:p>
            <a:r>
              <a:rPr lang="en-US" dirty="0"/>
              <a:t>https://github.com/volosoft/volo/milestone/103?closed=1</a:t>
            </a:r>
          </a:p>
        </p:txBody>
      </p:sp>
      <p:sp>
        <p:nvSpPr>
          <p:cNvPr id="15" name="TextBox 14">
            <a:extLst>
              <a:ext uri="{FF2B5EF4-FFF2-40B4-BE49-F238E27FC236}">
                <a16:creationId xmlns:a16="http://schemas.microsoft.com/office/drawing/2014/main" id="{4F10B12D-8CE2-41F3-B395-F9B20704C841}"/>
              </a:ext>
            </a:extLst>
          </p:cNvPr>
          <p:cNvSpPr txBox="1"/>
          <p:nvPr/>
        </p:nvSpPr>
        <p:spPr>
          <a:xfrm>
            <a:off x="484495" y="923421"/>
            <a:ext cx="9586967" cy="369332"/>
          </a:xfrm>
          <a:prstGeom prst="rect">
            <a:avLst/>
          </a:prstGeom>
          <a:noFill/>
        </p:spPr>
        <p:txBody>
          <a:bodyPr wrap="square">
            <a:spAutoFit/>
          </a:bodyPr>
          <a:lstStyle/>
          <a:p>
            <a:pPr algn="l"/>
            <a:r>
              <a:rPr lang="en-US" b="1" i="0" dirty="0">
                <a:solidFill>
                  <a:srgbClr val="999999"/>
                </a:solidFill>
                <a:effectLst/>
                <a:latin typeface="Helvetica" panose="020B0604020202020204" pitchFamily="34" charset="0"/>
              </a:rPr>
              <a:t>Highlights for ASP.NET Core &amp; Entity Framework Core features shipped with .NET 9.0</a:t>
            </a:r>
          </a:p>
        </p:txBody>
      </p:sp>
      <p:sp>
        <p:nvSpPr>
          <p:cNvPr id="16" name="TextBox 15">
            <a:extLst>
              <a:ext uri="{FF2B5EF4-FFF2-40B4-BE49-F238E27FC236}">
                <a16:creationId xmlns:a16="http://schemas.microsoft.com/office/drawing/2014/main" id="{F4E6A73A-9346-4D3D-9006-F8719F24AA66}"/>
              </a:ext>
            </a:extLst>
          </p:cNvPr>
          <p:cNvSpPr txBox="1"/>
          <p:nvPr/>
        </p:nvSpPr>
        <p:spPr>
          <a:xfrm>
            <a:off x="379992" y="3244334"/>
            <a:ext cx="9428117" cy="369332"/>
          </a:xfrm>
          <a:prstGeom prst="rect">
            <a:avLst/>
          </a:prstGeom>
          <a:noFill/>
        </p:spPr>
        <p:txBody>
          <a:bodyPr wrap="square">
            <a:spAutoFit/>
          </a:bodyPr>
          <a:lstStyle/>
          <a:p>
            <a:r>
              <a:rPr lang="en-US" dirty="0">
                <a:hlinkClick r:id="rId4"/>
              </a:rPr>
              <a:t>https://volosoft.com/blog/Highlights-for-ASP-NET-Entity-Framework-Core-NET-9-0</a:t>
            </a:r>
            <a:r>
              <a:rPr lang="en-US" dirty="0"/>
              <a:t> </a:t>
            </a:r>
          </a:p>
        </p:txBody>
      </p:sp>
      <p:sp>
        <p:nvSpPr>
          <p:cNvPr id="17" name="TextBox 16">
            <a:extLst>
              <a:ext uri="{FF2B5EF4-FFF2-40B4-BE49-F238E27FC236}">
                <a16:creationId xmlns:a16="http://schemas.microsoft.com/office/drawing/2014/main" id="{EBB64062-635A-4E9B-8F87-CBB0F4BAC7C0}"/>
              </a:ext>
            </a:extLst>
          </p:cNvPr>
          <p:cNvSpPr txBox="1"/>
          <p:nvPr/>
        </p:nvSpPr>
        <p:spPr>
          <a:xfrm>
            <a:off x="587829" y="3970531"/>
            <a:ext cx="6096000" cy="369332"/>
          </a:xfrm>
          <a:prstGeom prst="rect">
            <a:avLst/>
          </a:prstGeom>
          <a:noFill/>
        </p:spPr>
        <p:txBody>
          <a:bodyPr wrap="square">
            <a:spAutoFit/>
          </a:bodyPr>
          <a:lstStyle/>
          <a:p>
            <a:r>
              <a:rPr lang="en-US" dirty="0"/>
              <a:t>https://abp.io/docs/9.0/release-info/migration-guides/abp-9-0</a:t>
            </a:r>
          </a:p>
        </p:txBody>
      </p:sp>
    </p:spTree>
    <p:extLst>
      <p:ext uri="{BB962C8B-B14F-4D97-AF65-F5344CB8AC3E}">
        <p14:creationId xmlns:p14="http://schemas.microsoft.com/office/powerpoint/2010/main" val="36969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2"/>
        <p:cNvGrpSpPr/>
        <p:nvPr/>
      </p:nvGrpSpPr>
      <p:grpSpPr>
        <a:xfrm>
          <a:off x="0" y="0"/>
          <a:ext cx="0" cy="0"/>
          <a:chOff x="0" y="0"/>
          <a:chExt cx="0" cy="0"/>
        </a:xfrm>
      </p:grpSpPr>
      <p:sp>
        <p:nvSpPr>
          <p:cNvPr id="73" name="Google Shape;73;p3"/>
          <p:cNvSpPr txBox="1"/>
          <p:nvPr/>
        </p:nvSpPr>
        <p:spPr>
          <a:xfrm>
            <a:off x="7569233" y="1397766"/>
            <a:ext cx="3943600" cy="677200"/>
          </a:xfrm>
          <a:prstGeom prst="rect">
            <a:avLst/>
          </a:prstGeom>
          <a:noFill/>
          <a:ln>
            <a:noFill/>
          </a:ln>
        </p:spPr>
        <p:txBody>
          <a:bodyPr spcFirstLastPara="1" wrap="square" lIns="121900" tIns="121900" rIns="121900" bIns="121900" anchor="t" anchorCtr="0">
            <a:normAutofit/>
          </a:bodyPr>
          <a:lstStyle/>
          <a:p>
            <a:pPr algn="ctr"/>
            <a:r>
              <a:rPr lang="en-US" sz="2400" b="1" dirty="0">
                <a:solidFill>
                  <a:srgbClr val="2D167E"/>
                </a:solidFill>
              </a:rPr>
              <a:t>Follow me on Twitter</a:t>
            </a:r>
          </a:p>
        </p:txBody>
      </p:sp>
      <p:sp>
        <p:nvSpPr>
          <p:cNvPr id="74" name="Google Shape;74;p3"/>
          <p:cNvSpPr txBox="1"/>
          <p:nvPr/>
        </p:nvSpPr>
        <p:spPr>
          <a:xfrm>
            <a:off x="587726" y="201864"/>
            <a:ext cx="11299473" cy="1241824"/>
          </a:xfrm>
          <a:prstGeom prst="rect">
            <a:avLst/>
          </a:prstGeom>
          <a:noFill/>
          <a:ln>
            <a:noFill/>
          </a:ln>
        </p:spPr>
        <p:txBody>
          <a:bodyPr spcFirstLastPara="1" wrap="square" lIns="121900" tIns="121900" rIns="121900" bIns="121900" anchor="t" anchorCtr="0">
            <a:normAutofit/>
          </a:bodyPr>
          <a:lstStyle/>
          <a:p>
            <a:r>
              <a:rPr lang="en-US" sz="5333" b="1" dirty="0">
                <a:solidFill>
                  <a:srgbClr val="292D33"/>
                </a:solidFill>
                <a:latin typeface="Lexend"/>
                <a:ea typeface="Lexend"/>
                <a:cs typeface="Lexend"/>
                <a:sym typeface="Lexend"/>
              </a:rPr>
              <a:t>That’s all from the community side </a:t>
            </a:r>
            <a:r>
              <a:rPr lang="en-US" sz="5333" b="1" dirty="0">
                <a:solidFill>
                  <a:srgbClr val="292D33"/>
                </a:solidFill>
                <a:latin typeface="Lexend"/>
                <a:ea typeface="Lexend"/>
                <a:cs typeface="Lexend"/>
                <a:sym typeface="Wingdings" panose="05000000000000000000" pitchFamily="2" charset="2"/>
              </a:rPr>
              <a:t></a:t>
            </a:r>
            <a:endParaRPr lang="en-US" sz="5333" b="1" dirty="0">
              <a:solidFill>
                <a:srgbClr val="292D33"/>
              </a:solidFill>
              <a:latin typeface="Lexend"/>
              <a:ea typeface="Lexend"/>
              <a:cs typeface="Lexend"/>
              <a:sym typeface="Lexend"/>
            </a:endParaRPr>
          </a:p>
        </p:txBody>
      </p:sp>
      <p:pic>
        <p:nvPicPr>
          <p:cNvPr id="82" name="Google Shape;82;p3"/>
          <p:cNvPicPr preferRelativeResize="0"/>
          <p:nvPr/>
        </p:nvPicPr>
        <p:blipFill>
          <a:blip r:embed="rId4">
            <a:alphaModFix/>
          </a:blip>
          <a:stretch>
            <a:fillRect/>
          </a:stretch>
        </p:blipFill>
        <p:spPr>
          <a:xfrm>
            <a:off x="7569233" y="1897520"/>
            <a:ext cx="3943600" cy="3943600"/>
          </a:xfrm>
          <a:prstGeom prst="rect">
            <a:avLst/>
          </a:prstGeom>
          <a:noFill/>
          <a:ln>
            <a:noFill/>
          </a:ln>
        </p:spPr>
      </p:pic>
      <p:grpSp>
        <p:nvGrpSpPr>
          <p:cNvPr id="2" name="Group 1">
            <a:extLst>
              <a:ext uri="{FF2B5EF4-FFF2-40B4-BE49-F238E27FC236}">
                <a16:creationId xmlns:a16="http://schemas.microsoft.com/office/drawing/2014/main" id="{3AB02D85-359E-47F9-8FE0-B0E0A248E4C2}"/>
              </a:ext>
            </a:extLst>
          </p:cNvPr>
          <p:cNvGrpSpPr/>
          <p:nvPr/>
        </p:nvGrpSpPr>
        <p:grpSpPr>
          <a:xfrm>
            <a:off x="936467" y="2188260"/>
            <a:ext cx="6294477" cy="3362119"/>
            <a:chOff x="802790" y="2221559"/>
            <a:chExt cx="6294477" cy="3362119"/>
          </a:xfrm>
        </p:grpSpPr>
        <p:sp>
          <p:nvSpPr>
            <p:cNvPr id="76" name="Google Shape;76;p3"/>
            <p:cNvSpPr txBox="1"/>
            <p:nvPr/>
          </p:nvSpPr>
          <p:spPr>
            <a:xfrm>
              <a:off x="1847267" y="2351231"/>
              <a:ext cx="5250000" cy="677200"/>
            </a:xfrm>
            <a:prstGeom prst="rect">
              <a:avLst/>
            </a:prstGeom>
            <a:noFill/>
            <a:ln>
              <a:noFill/>
            </a:ln>
          </p:spPr>
          <p:txBody>
            <a:bodyPr spcFirstLastPara="1" wrap="square" lIns="121900" tIns="121900" rIns="121900" bIns="121900" anchor="t" anchorCtr="0">
              <a:normAutofit/>
            </a:bodyPr>
            <a:lstStyle/>
            <a:p>
              <a:r>
                <a:rPr lang="en-US" sz="2800" dirty="0">
                  <a:solidFill>
                    <a:srgbClr val="292D33"/>
                  </a:solidFill>
                  <a:latin typeface="Poppins Medium"/>
                  <a:ea typeface="Poppins Medium"/>
                  <a:cs typeface="Poppins Medium"/>
                  <a:sym typeface="Poppins Medium"/>
                </a:rPr>
                <a:t>Alper Ebicoglu</a:t>
              </a:r>
              <a:endParaRPr sz="2800" dirty="0">
                <a:solidFill>
                  <a:srgbClr val="292D33"/>
                </a:solidFill>
                <a:latin typeface="Poppins Medium"/>
                <a:ea typeface="Poppins Medium"/>
                <a:cs typeface="Poppins Medium"/>
                <a:sym typeface="Poppins Medium"/>
              </a:endParaRPr>
            </a:p>
          </p:txBody>
        </p:sp>
        <p:pic>
          <p:nvPicPr>
            <p:cNvPr id="3" name="Picture 2">
              <a:extLst>
                <a:ext uri="{FF2B5EF4-FFF2-40B4-BE49-F238E27FC236}">
                  <a16:creationId xmlns:a16="http://schemas.microsoft.com/office/drawing/2014/main" id="{2D30F574-F12A-45CF-9543-DB90EF71F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790" y="2221559"/>
              <a:ext cx="944113" cy="936545"/>
            </a:xfrm>
            <a:prstGeom prst="rect">
              <a:avLst/>
            </a:prstGeom>
          </p:spPr>
        </p:pic>
        <p:grpSp>
          <p:nvGrpSpPr>
            <p:cNvPr id="15" name="Group 14">
              <a:extLst>
                <a:ext uri="{FF2B5EF4-FFF2-40B4-BE49-F238E27FC236}">
                  <a16:creationId xmlns:a16="http://schemas.microsoft.com/office/drawing/2014/main" id="{86B888A0-ACBE-49CB-ADAF-E1BAB7F91E46}"/>
                </a:ext>
              </a:extLst>
            </p:cNvPr>
            <p:cNvGrpSpPr/>
            <p:nvPr/>
          </p:nvGrpSpPr>
          <p:grpSpPr>
            <a:xfrm>
              <a:off x="924713" y="3630634"/>
              <a:ext cx="5171287" cy="1953044"/>
              <a:chOff x="914956" y="1895258"/>
              <a:chExt cx="6086539" cy="2485184"/>
            </a:xfrm>
          </p:grpSpPr>
          <p:pic>
            <p:nvPicPr>
              <p:cNvPr id="16" name="Picture 15">
                <a:extLst>
                  <a:ext uri="{FF2B5EF4-FFF2-40B4-BE49-F238E27FC236}">
                    <a16:creationId xmlns:a16="http://schemas.microsoft.com/office/drawing/2014/main" id="{633CAF8B-80E2-4777-B62B-C84AB731A6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956" y="1895258"/>
                <a:ext cx="528330" cy="540000"/>
              </a:xfrm>
              <a:prstGeom prst="rect">
                <a:avLst/>
              </a:prstGeom>
            </p:spPr>
          </p:pic>
          <p:pic>
            <p:nvPicPr>
              <p:cNvPr id="17" name="Picture 16">
                <a:extLst>
                  <a:ext uri="{FF2B5EF4-FFF2-40B4-BE49-F238E27FC236}">
                    <a16:creationId xmlns:a16="http://schemas.microsoft.com/office/drawing/2014/main" id="{3E4A21CC-529B-4A84-A662-9792578B5B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56" y="2834253"/>
                <a:ext cx="540000" cy="540000"/>
              </a:xfrm>
              <a:prstGeom prst="rect">
                <a:avLst/>
              </a:prstGeom>
            </p:spPr>
          </p:pic>
          <p:pic>
            <p:nvPicPr>
              <p:cNvPr id="18" name="Graphic 17">
                <a:extLst>
                  <a:ext uri="{FF2B5EF4-FFF2-40B4-BE49-F238E27FC236}">
                    <a16:creationId xmlns:a16="http://schemas.microsoft.com/office/drawing/2014/main" id="{60E5F64C-A65E-461D-A446-1BB76A0C9C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956" y="3824069"/>
                <a:ext cx="540000" cy="540000"/>
              </a:xfrm>
              <a:prstGeom prst="rect">
                <a:avLst/>
              </a:prstGeom>
            </p:spPr>
          </p:pic>
          <p:sp>
            <p:nvSpPr>
              <p:cNvPr id="19" name="Content Placeholder 2">
                <a:extLst>
                  <a:ext uri="{FF2B5EF4-FFF2-40B4-BE49-F238E27FC236}">
                    <a16:creationId xmlns:a16="http://schemas.microsoft.com/office/drawing/2014/main" id="{013982C9-4900-4B67-B237-409A27CFF1C8}"/>
                  </a:ext>
                </a:extLst>
              </p:cNvPr>
              <p:cNvSpPr txBox="1">
                <a:spLocks/>
              </p:cNvSpPr>
              <p:nvPr/>
            </p:nvSpPr>
            <p:spPr>
              <a:xfrm>
                <a:off x="1512000" y="1924333"/>
                <a:ext cx="5489495" cy="54000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https://twitter.com/</a:t>
                </a:r>
                <a:r>
                  <a:rPr lang="en-US" sz="2000" b="1" dirty="0">
                    <a:latin typeface="Euclid Circular B" panose="020B0504000000000000" pitchFamily="34" charset="0"/>
                    <a:ea typeface="Euclid Circular B" panose="020B0504000000000000" pitchFamily="34" charset="0"/>
                  </a:rPr>
                  <a:t>alperebicoglu</a:t>
                </a:r>
                <a:r>
                  <a:rPr lang="en-US" sz="2000" dirty="0">
                    <a:latin typeface="Euclid Circular B" panose="020B0504000000000000" pitchFamily="34" charset="0"/>
                    <a:ea typeface="Euclid Circular B" panose="020B0504000000000000" pitchFamily="34" charset="0"/>
                  </a:rPr>
                  <a:t> </a:t>
                </a:r>
                <a:endParaRPr lang="en-US" sz="2000"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sp>
            <p:nvSpPr>
              <p:cNvPr id="20" name="Content Placeholder 2">
                <a:extLst>
                  <a:ext uri="{FF2B5EF4-FFF2-40B4-BE49-F238E27FC236}">
                    <a16:creationId xmlns:a16="http://schemas.microsoft.com/office/drawing/2014/main" id="{5D69F4B6-8C5A-45A6-ADF6-4FE3B885F3E8}"/>
                  </a:ext>
                </a:extLst>
              </p:cNvPr>
              <p:cNvSpPr txBox="1">
                <a:spLocks/>
              </p:cNvSpPr>
              <p:nvPr/>
            </p:nvSpPr>
            <p:spPr>
              <a:xfrm>
                <a:off x="1512000" y="384044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https://medium.com</a:t>
                </a:r>
                <a:r>
                  <a:rPr lang="en-US" sz="2000" b="1" dirty="0">
                    <a:latin typeface="Euclid Circular B" panose="020B0504000000000000" pitchFamily="34" charset="0"/>
                    <a:ea typeface="Euclid Circular B" panose="020B0504000000000000" pitchFamily="34" charset="0"/>
                  </a:rPr>
                  <a:t>/@alperonline</a:t>
                </a:r>
              </a:p>
            </p:txBody>
          </p:sp>
          <p:sp>
            <p:nvSpPr>
              <p:cNvPr id="21" name="Content Placeholder 2">
                <a:extLst>
                  <a:ext uri="{FF2B5EF4-FFF2-40B4-BE49-F238E27FC236}">
                    <a16:creationId xmlns:a16="http://schemas.microsoft.com/office/drawing/2014/main" id="{68DFA796-308C-4DAF-B4CD-0284935A5E4E}"/>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Euclid Circular B" panose="020B0504000000000000" pitchFamily="34" charset="0"/>
                    <a:ea typeface="Euclid Circular B" panose="020B0504000000000000" pitchFamily="34" charset="0"/>
                  </a:rPr>
                  <a:t>https://github.com/</a:t>
                </a:r>
                <a:r>
                  <a:rPr lang="en-US" sz="2000" b="1" dirty="0">
                    <a:latin typeface="Euclid Circular B" panose="020B0504000000000000" pitchFamily="34" charset="0"/>
                    <a:ea typeface="Euclid Circular B" panose="020B0504000000000000" pitchFamily="34" charset="0"/>
                  </a:rPr>
                  <a:t>ebicoglu</a:t>
                </a:r>
                <a:endParaRPr lang="en-US" sz="2000" b="1"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grpSp>
      </p:grpSp>
      <p:pic>
        <p:nvPicPr>
          <p:cNvPr id="5" name="Picture 4">
            <a:extLst>
              <a:ext uri="{FF2B5EF4-FFF2-40B4-BE49-F238E27FC236}">
                <a16:creationId xmlns:a16="http://schemas.microsoft.com/office/drawing/2014/main" id="{4A09389D-5774-43E6-9DD3-97E6A33416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6533" y="2190198"/>
            <a:ext cx="3429000" cy="3429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4" y="338646"/>
            <a:ext cx="9474459" cy="584775"/>
          </a:xfrm>
          <a:prstGeom prst="rect">
            <a:avLst/>
          </a:prstGeom>
          <a:noFill/>
        </p:spPr>
        <p:txBody>
          <a:bodyPr wrap="square" rtlCol="0">
            <a:spAutoFit/>
          </a:bodyPr>
          <a:lstStyle/>
          <a:p>
            <a:r>
              <a:rPr lang="en-US" sz="3200" b="1" dirty="0">
                <a:solidFill>
                  <a:srgbClr val="292D33"/>
                </a:solidFill>
                <a:latin typeface="Lexend" pitchFamily="2" charset="0"/>
              </a:rPr>
              <a:t>Black Friday 2024</a:t>
            </a:r>
          </a:p>
        </p:txBody>
      </p:sp>
      <p:pic>
        <p:nvPicPr>
          <p:cNvPr id="1026" name="Picture 2">
            <a:extLst>
              <a:ext uri="{FF2B5EF4-FFF2-40B4-BE49-F238E27FC236}">
                <a16:creationId xmlns:a16="http://schemas.microsoft.com/office/drawing/2014/main" id="{5384E93D-00D3-44DB-B516-68E2C1665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37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7" name="Picture 6">
            <a:extLst>
              <a:ext uri="{FF2B5EF4-FFF2-40B4-BE49-F238E27FC236}">
                <a16:creationId xmlns:a16="http://schemas.microsoft.com/office/drawing/2014/main" id="{CC0ABB7E-7DED-4D02-87C8-61617134C144}"/>
              </a:ext>
            </a:extLst>
          </p:cNvPr>
          <p:cNvPicPr>
            <a:picLocks noChangeAspect="1"/>
          </p:cNvPicPr>
          <p:nvPr/>
        </p:nvPicPr>
        <p:blipFill>
          <a:blip r:embed="rId4"/>
          <a:stretch>
            <a:fillRect/>
          </a:stretch>
        </p:blipFill>
        <p:spPr>
          <a:xfrm>
            <a:off x="238125" y="1666875"/>
            <a:ext cx="11715750" cy="3524250"/>
          </a:xfrm>
          <a:prstGeom prst="rect">
            <a:avLst/>
          </a:prstGeom>
        </p:spPr>
      </p:pic>
      <p:pic>
        <p:nvPicPr>
          <p:cNvPr id="15" name="Picture 14">
            <a:extLst>
              <a:ext uri="{FF2B5EF4-FFF2-40B4-BE49-F238E27FC236}">
                <a16:creationId xmlns:a16="http://schemas.microsoft.com/office/drawing/2014/main" id="{640FB3E8-0452-4198-A0E7-39979ED14DC7}"/>
              </a:ext>
            </a:extLst>
          </p:cNvPr>
          <p:cNvPicPr>
            <a:picLocks noChangeAspect="1"/>
          </p:cNvPicPr>
          <p:nvPr/>
        </p:nvPicPr>
        <p:blipFill>
          <a:blip r:embed="rId5"/>
          <a:stretch>
            <a:fillRect/>
          </a:stretch>
        </p:blipFill>
        <p:spPr>
          <a:xfrm>
            <a:off x="9607458" y="4468787"/>
            <a:ext cx="2166566" cy="2160000"/>
          </a:xfrm>
          <a:prstGeom prst="rect">
            <a:avLst/>
          </a:prstGeom>
        </p:spPr>
      </p:pic>
      <p:sp>
        <p:nvSpPr>
          <p:cNvPr id="6" name="TextBox 5">
            <a:extLst>
              <a:ext uri="{FF2B5EF4-FFF2-40B4-BE49-F238E27FC236}">
                <a16:creationId xmlns:a16="http://schemas.microsoft.com/office/drawing/2014/main" id="{C72721CD-B66B-4A74-A708-003CAA111A1C}"/>
              </a:ext>
            </a:extLst>
          </p:cNvPr>
          <p:cNvSpPr txBox="1"/>
          <p:nvPr/>
        </p:nvSpPr>
        <p:spPr>
          <a:xfrm>
            <a:off x="417976" y="6211577"/>
            <a:ext cx="9275989" cy="369332"/>
          </a:xfrm>
          <a:prstGeom prst="rect">
            <a:avLst/>
          </a:prstGeom>
          <a:noFill/>
        </p:spPr>
        <p:txBody>
          <a:bodyPr wrap="square">
            <a:spAutoFit/>
          </a:bodyPr>
          <a:lstStyle/>
          <a:p>
            <a:r>
              <a:rPr lang="en-US" dirty="0"/>
              <a:t>https://abp.io/community/articles/multitenancy-support-in-angular-apps-with-abp.io-lw9l36c5</a:t>
            </a:r>
          </a:p>
        </p:txBody>
      </p:sp>
    </p:spTree>
    <p:extLst>
      <p:ext uri="{BB962C8B-B14F-4D97-AF65-F5344CB8AC3E}">
        <p14:creationId xmlns:p14="http://schemas.microsoft.com/office/powerpoint/2010/main" val="3966534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891CF6A0-A5BB-42A1-890B-DF29524CBE9A}"/>
              </a:ext>
            </a:extLst>
          </p:cNvPr>
          <p:cNvPicPr>
            <a:picLocks noChangeAspect="1"/>
          </p:cNvPicPr>
          <p:nvPr/>
        </p:nvPicPr>
        <p:blipFill>
          <a:blip r:embed="rId4"/>
          <a:stretch>
            <a:fillRect/>
          </a:stretch>
        </p:blipFill>
        <p:spPr>
          <a:xfrm>
            <a:off x="419100" y="1352141"/>
            <a:ext cx="11353800" cy="2638425"/>
          </a:xfrm>
          <a:prstGeom prst="rect">
            <a:avLst/>
          </a:prstGeom>
        </p:spPr>
      </p:pic>
      <p:pic>
        <p:nvPicPr>
          <p:cNvPr id="11" name="Picture 10">
            <a:extLst>
              <a:ext uri="{FF2B5EF4-FFF2-40B4-BE49-F238E27FC236}">
                <a16:creationId xmlns:a16="http://schemas.microsoft.com/office/drawing/2014/main" id="{5D53ED9F-A487-4FC4-978A-886B03A3CC13}"/>
              </a:ext>
            </a:extLst>
          </p:cNvPr>
          <p:cNvPicPr>
            <a:picLocks noChangeAspect="1"/>
          </p:cNvPicPr>
          <p:nvPr/>
        </p:nvPicPr>
        <p:blipFill>
          <a:blip r:embed="rId5"/>
          <a:stretch>
            <a:fillRect/>
          </a:stretch>
        </p:blipFill>
        <p:spPr>
          <a:xfrm>
            <a:off x="9665423" y="4419286"/>
            <a:ext cx="2107477" cy="2160000"/>
          </a:xfrm>
          <a:prstGeom prst="rect">
            <a:avLst/>
          </a:prstGeom>
        </p:spPr>
      </p:pic>
      <p:sp>
        <p:nvSpPr>
          <p:cNvPr id="6" name="TextBox 5">
            <a:extLst>
              <a:ext uri="{FF2B5EF4-FFF2-40B4-BE49-F238E27FC236}">
                <a16:creationId xmlns:a16="http://schemas.microsoft.com/office/drawing/2014/main" id="{0E1EFD49-9211-4244-A75E-586838B7DDC5}"/>
              </a:ext>
            </a:extLst>
          </p:cNvPr>
          <p:cNvSpPr txBox="1"/>
          <p:nvPr/>
        </p:nvSpPr>
        <p:spPr>
          <a:xfrm>
            <a:off x="419100" y="6150022"/>
            <a:ext cx="9246323" cy="369332"/>
          </a:xfrm>
          <a:prstGeom prst="rect">
            <a:avLst/>
          </a:prstGeom>
          <a:noFill/>
        </p:spPr>
        <p:txBody>
          <a:bodyPr wrap="square">
            <a:spAutoFit/>
          </a:bodyPr>
          <a:lstStyle/>
          <a:p>
            <a:r>
              <a:rPr lang="en-US" dirty="0"/>
              <a:t>https://abp.io/community/articles/configure-quartz.net-in-abp-framework-3bveq4y1</a:t>
            </a:r>
          </a:p>
        </p:txBody>
      </p:sp>
    </p:spTree>
    <p:extLst>
      <p:ext uri="{BB962C8B-B14F-4D97-AF65-F5344CB8AC3E}">
        <p14:creationId xmlns:p14="http://schemas.microsoft.com/office/powerpoint/2010/main" val="72612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6607CDAF-BBEE-45C9-BBD1-5D420FFB2B60}"/>
              </a:ext>
            </a:extLst>
          </p:cNvPr>
          <p:cNvPicPr>
            <a:picLocks noChangeAspect="1"/>
          </p:cNvPicPr>
          <p:nvPr/>
        </p:nvPicPr>
        <p:blipFill>
          <a:blip r:embed="rId4"/>
          <a:stretch>
            <a:fillRect/>
          </a:stretch>
        </p:blipFill>
        <p:spPr>
          <a:xfrm>
            <a:off x="714375" y="1021393"/>
            <a:ext cx="9594396" cy="4968100"/>
          </a:xfrm>
          <a:prstGeom prst="rect">
            <a:avLst/>
          </a:prstGeom>
        </p:spPr>
      </p:pic>
      <p:pic>
        <p:nvPicPr>
          <p:cNvPr id="8" name="Picture 7">
            <a:extLst>
              <a:ext uri="{FF2B5EF4-FFF2-40B4-BE49-F238E27FC236}">
                <a16:creationId xmlns:a16="http://schemas.microsoft.com/office/drawing/2014/main" id="{7DE545B4-1296-48CC-9B15-637C414D13AB}"/>
              </a:ext>
            </a:extLst>
          </p:cNvPr>
          <p:cNvPicPr>
            <a:picLocks noChangeAspect="1"/>
          </p:cNvPicPr>
          <p:nvPr/>
        </p:nvPicPr>
        <p:blipFill>
          <a:blip r:embed="rId5"/>
          <a:stretch>
            <a:fillRect/>
          </a:stretch>
        </p:blipFill>
        <p:spPr>
          <a:xfrm>
            <a:off x="9724480" y="4400957"/>
            <a:ext cx="2153628" cy="2160000"/>
          </a:xfrm>
          <a:prstGeom prst="rect">
            <a:avLst/>
          </a:prstGeom>
        </p:spPr>
      </p:pic>
      <p:sp>
        <p:nvSpPr>
          <p:cNvPr id="6" name="TextBox 5">
            <a:extLst>
              <a:ext uri="{FF2B5EF4-FFF2-40B4-BE49-F238E27FC236}">
                <a16:creationId xmlns:a16="http://schemas.microsoft.com/office/drawing/2014/main" id="{75C0A2F2-E0F7-421E-87C1-727E907BF0BB}"/>
              </a:ext>
            </a:extLst>
          </p:cNvPr>
          <p:cNvSpPr txBox="1"/>
          <p:nvPr/>
        </p:nvSpPr>
        <p:spPr>
          <a:xfrm>
            <a:off x="587827" y="6150022"/>
            <a:ext cx="10091057" cy="369332"/>
          </a:xfrm>
          <a:prstGeom prst="rect">
            <a:avLst/>
          </a:prstGeom>
          <a:noFill/>
        </p:spPr>
        <p:txBody>
          <a:bodyPr wrap="square">
            <a:spAutoFit/>
          </a:bodyPr>
          <a:lstStyle/>
          <a:p>
            <a:r>
              <a:rPr lang="en-US" dirty="0"/>
              <a:t>https://abp.io/community/articles/abp-now-supports-.net-9-zpkznc4f</a:t>
            </a:r>
          </a:p>
        </p:txBody>
      </p:sp>
    </p:spTree>
    <p:extLst>
      <p:ext uri="{BB962C8B-B14F-4D97-AF65-F5344CB8AC3E}">
        <p14:creationId xmlns:p14="http://schemas.microsoft.com/office/powerpoint/2010/main" val="330694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DD93DEE6-AF13-4B85-B99B-8F4B4499947A}"/>
              </a:ext>
            </a:extLst>
          </p:cNvPr>
          <p:cNvPicPr>
            <a:picLocks noChangeAspect="1"/>
          </p:cNvPicPr>
          <p:nvPr/>
        </p:nvPicPr>
        <p:blipFill>
          <a:blip r:embed="rId4"/>
          <a:stretch>
            <a:fillRect/>
          </a:stretch>
        </p:blipFill>
        <p:spPr>
          <a:xfrm>
            <a:off x="357187" y="1176337"/>
            <a:ext cx="11477625" cy="4505325"/>
          </a:xfrm>
          <a:prstGeom prst="rect">
            <a:avLst/>
          </a:prstGeom>
        </p:spPr>
      </p:pic>
      <p:pic>
        <p:nvPicPr>
          <p:cNvPr id="6" name="Picture 5">
            <a:extLst>
              <a:ext uri="{FF2B5EF4-FFF2-40B4-BE49-F238E27FC236}">
                <a16:creationId xmlns:a16="http://schemas.microsoft.com/office/drawing/2014/main" id="{B16EB1A9-8C53-4C9A-8671-D4429848A419}"/>
              </a:ext>
            </a:extLst>
          </p:cNvPr>
          <p:cNvPicPr>
            <a:picLocks noChangeAspect="1"/>
          </p:cNvPicPr>
          <p:nvPr/>
        </p:nvPicPr>
        <p:blipFill>
          <a:blip r:embed="rId5"/>
          <a:stretch>
            <a:fillRect/>
          </a:stretch>
        </p:blipFill>
        <p:spPr>
          <a:xfrm>
            <a:off x="9656298" y="4440010"/>
            <a:ext cx="2178514" cy="2160000"/>
          </a:xfrm>
          <a:prstGeom prst="rect">
            <a:avLst/>
          </a:prstGeom>
        </p:spPr>
      </p:pic>
      <p:sp>
        <p:nvSpPr>
          <p:cNvPr id="7" name="TextBox 6">
            <a:extLst>
              <a:ext uri="{FF2B5EF4-FFF2-40B4-BE49-F238E27FC236}">
                <a16:creationId xmlns:a16="http://schemas.microsoft.com/office/drawing/2014/main" id="{D1CC1144-36A3-424C-A60C-27A5BC3CC72D}"/>
              </a:ext>
            </a:extLst>
          </p:cNvPr>
          <p:cNvSpPr txBox="1"/>
          <p:nvPr/>
        </p:nvSpPr>
        <p:spPr>
          <a:xfrm>
            <a:off x="357187" y="6230678"/>
            <a:ext cx="9056915" cy="369332"/>
          </a:xfrm>
          <a:prstGeom prst="rect">
            <a:avLst/>
          </a:prstGeom>
          <a:noFill/>
        </p:spPr>
        <p:txBody>
          <a:bodyPr wrap="square">
            <a:spAutoFit/>
          </a:bodyPr>
          <a:lstStyle/>
          <a:p>
            <a:r>
              <a:rPr lang="en-US" dirty="0"/>
              <a:t>https://abp.io/community/articles/.net-aspire-9.0-features-q7nojisw</a:t>
            </a:r>
          </a:p>
        </p:txBody>
      </p:sp>
    </p:spTree>
    <p:extLst>
      <p:ext uri="{BB962C8B-B14F-4D97-AF65-F5344CB8AC3E}">
        <p14:creationId xmlns:p14="http://schemas.microsoft.com/office/powerpoint/2010/main" val="190359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DD5E9838-3378-4D6E-AB51-ABF68F1F0EDC}"/>
              </a:ext>
            </a:extLst>
          </p:cNvPr>
          <p:cNvPicPr>
            <a:picLocks noChangeAspect="1"/>
          </p:cNvPicPr>
          <p:nvPr/>
        </p:nvPicPr>
        <p:blipFill>
          <a:blip r:embed="rId4"/>
          <a:stretch>
            <a:fillRect/>
          </a:stretch>
        </p:blipFill>
        <p:spPr>
          <a:xfrm>
            <a:off x="395287" y="1166812"/>
            <a:ext cx="11401425" cy="4524375"/>
          </a:xfrm>
          <a:prstGeom prst="rect">
            <a:avLst/>
          </a:prstGeom>
        </p:spPr>
      </p:pic>
      <p:pic>
        <p:nvPicPr>
          <p:cNvPr id="6" name="Picture 5">
            <a:extLst>
              <a:ext uri="{FF2B5EF4-FFF2-40B4-BE49-F238E27FC236}">
                <a16:creationId xmlns:a16="http://schemas.microsoft.com/office/drawing/2014/main" id="{48069B36-C116-4EEE-A233-D6E66C20B6E0}"/>
              </a:ext>
            </a:extLst>
          </p:cNvPr>
          <p:cNvPicPr>
            <a:picLocks noChangeAspect="1"/>
          </p:cNvPicPr>
          <p:nvPr/>
        </p:nvPicPr>
        <p:blipFill>
          <a:blip r:embed="rId5"/>
          <a:stretch>
            <a:fillRect/>
          </a:stretch>
        </p:blipFill>
        <p:spPr>
          <a:xfrm>
            <a:off x="9661975" y="4332958"/>
            <a:ext cx="2134737" cy="2160000"/>
          </a:xfrm>
          <a:prstGeom prst="rect">
            <a:avLst/>
          </a:prstGeom>
        </p:spPr>
      </p:pic>
      <p:sp>
        <p:nvSpPr>
          <p:cNvPr id="7" name="TextBox 6">
            <a:extLst>
              <a:ext uri="{FF2B5EF4-FFF2-40B4-BE49-F238E27FC236}">
                <a16:creationId xmlns:a16="http://schemas.microsoft.com/office/drawing/2014/main" id="{3AC7A687-952A-417E-8266-061A68FF5AFA}"/>
              </a:ext>
            </a:extLst>
          </p:cNvPr>
          <p:cNvSpPr txBox="1"/>
          <p:nvPr/>
        </p:nvSpPr>
        <p:spPr>
          <a:xfrm>
            <a:off x="395287" y="6150022"/>
            <a:ext cx="10610170" cy="369332"/>
          </a:xfrm>
          <a:prstGeom prst="rect">
            <a:avLst/>
          </a:prstGeom>
          <a:noFill/>
        </p:spPr>
        <p:txBody>
          <a:bodyPr wrap="square">
            <a:spAutoFit/>
          </a:bodyPr>
          <a:lstStyle/>
          <a:p>
            <a:r>
              <a:rPr lang="en-US" dirty="0"/>
              <a:t>https://abp.io/community/articles/.net-9.0-signalr-supports-trimming-and-native-aot-4oxx0qbs</a:t>
            </a:r>
          </a:p>
        </p:txBody>
      </p:sp>
    </p:spTree>
    <p:extLst>
      <p:ext uri="{BB962C8B-B14F-4D97-AF65-F5344CB8AC3E}">
        <p14:creationId xmlns:p14="http://schemas.microsoft.com/office/powerpoint/2010/main" val="620786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Metin kutusu 7">
            <a:extLst>
              <a:ext uri="{FF2B5EF4-FFF2-40B4-BE49-F238E27FC236}">
                <a16:creationId xmlns:a16="http://schemas.microsoft.com/office/drawing/2014/main" id="{54DC7841-300F-4DCC-A490-6A75B65775FA}"/>
              </a:ext>
            </a:extLst>
          </p:cNvPr>
          <p:cNvSpPr txBox="1"/>
          <p:nvPr/>
        </p:nvSpPr>
        <p:spPr>
          <a:xfrm>
            <a:off x="714375" y="338646"/>
            <a:ext cx="7891006" cy="584775"/>
          </a:xfrm>
          <a:prstGeom prst="rect">
            <a:avLst/>
          </a:prstGeom>
          <a:noFill/>
        </p:spPr>
        <p:txBody>
          <a:bodyPr wrap="square" rtlCol="0">
            <a:spAutoFit/>
          </a:bodyPr>
          <a:lstStyle/>
          <a:p>
            <a:r>
              <a:rPr lang="en-US" sz="3200" b="1" dirty="0">
                <a:solidFill>
                  <a:srgbClr val="292D33"/>
                </a:solidFill>
                <a:latin typeface="Lexend" pitchFamily="2" charset="0"/>
              </a:rPr>
              <a:t>Community News</a:t>
            </a:r>
          </a:p>
        </p:txBody>
      </p:sp>
      <p:pic>
        <p:nvPicPr>
          <p:cNvPr id="3" name="Picture 2">
            <a:extLst>
              <a:ext uri="{FF2B5EF4-FFF2-40B4-BE49-F238E27FC236}">
                <a16:creationId xmlns:a16="http://schemas.microsoft.com/office/drawing/2014/main" id="{F909D51B-75F7-424C-BEA8-7C15E7E3B0F4}"/>
              </a:ext>
            </a:extLst>
          </p:cNvPr>
          <p:cNvPicPr>
            <a:picLocks noChangeAspect="1"/>
          </p:cNvPicPr>
          <p:nvPr/>
        </p:nvPicPr>
        <p:blipFill>
          <a:blip r:embed="rId4"/>
          <a:stretch>
            <a:fillRect/>
          </a:stretch>
        </p:blipFill>
        <p:spPr>
          <a:xfrm>
            <a:off x="361950" y="1109662"/>
            <a:ext cx="11468100" cy="4638675"/>
          </a:xfrm>
          <a:prstGeom prst="rect">
            <a:avLst/>
          </a:prstGeom>
        </p:spPr>
      </p:pic>
      <p:pic>
        <p:nvPicPr>
          <p:cNvPr id="6" name="Picture 5">
            <a:extLst>
              <a:ext uri="{FF2B5EF4-FFF2-40B4-BE49-F238E27FC236}">
                <a16:creationId xmlns:a16="http://schemas.microsoft.com/office/drawing/2014/main" id="{72E611EC-AB98-4F32-85E7-35B174BC8080}"/>
              </a:ext>
            </a:extLst>
          </p:cNvPr>
          <p:cNvPicPr>
            <a:picLocks noChangeAspect="1"/>
          </p:cNvPicPr>
          <p:nvPr/>
        </p:nvPicPr>
        <p:blipFill>
          <a:blip r:embed="rId5"/>
          <a:stretch>
            <a:fillRect/>
          </a:stretch>
        </p:blipFill>
        <p:spPr>
          <a:xfrm>
            <a:off x="9670050" y="4434296"/>
            <a:ext cx="2160000" cy="2160000"/>
          </a:xfrm>
          <a:prstGeom prst="rect">
            <a:avLst/>
          </a:prstGeom>
        </p:spPr>
      </p:pic>
      <p:sp>
        <p:nvSpPr>
          <p:cNvPr id="7" name="TextBox 6">
            <a:extLst>
              <a:ext uri="{FF2B5EF4-FFF2-40B4-BE49-F238E27FC236}">
                <a16:creationId xmlns:a16="http://schemas.microsoft.com/office/drawing/2014/main" id="{96F180A8-90D9-4B07-A3C1-45C3C6FDDCEC}"/>
              </a:ext>
            </a:extLst>
          </p:cNvPr>
          <p:cNvSpPr txBox="1"/>
          <p:nvPr/>
        </p:nvSpPr>
        <p:spPr>
          <a:xfrm>
            <a:off x="361950" y="6211669"/>
            <a:ext cx="7954736" cy="369332"/>
          </a:xfrm>
          <a:prstGeom prst="rect">
            <a:avLst/>
          </a:prstGeom>
          <a:noFill/>
        </p:spPr>
        <p:txBody>
          <a:bodyPr wrap="square">
            <a:spAutoFit/>
          </a:bodyPr>
          <a:lstStyle/>
          <a:p>
            <a:r>
              <a:rPr lang="en-US" dirty="0"/>
              <a:t>https://abp.io/community/articles/hybrid-cache-in-.net-9-5s0l2pa6</a:t>
            </a:r>
          </a:p>
        </p:txBody>
      </p:sp>
    </p:spTree>
    <p:extLst>
      <p:ext uri="{BB962C8B-B14F-4D97-AF65-F5344CB8AC3E}">
        <p14:creationId xmlns:p14="http://schemas.microsoft.com/office/powerpoint/2010/main" val="298214069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3512</TotalTime>
  <Words>1288</Words>
  <Application>Microsoft Office PowerPoint</Application>
  <PresentationFormat>Widescreen</PresentationFormat>
  <Paragraphs>139</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Courier New</vt:lpstr>
      <vt:lpstr>Euclid Circular B</vt:lpstr>
      <vt:lpstr>Helvetica</vt:lpstr>
      <vt:lpstr>Lexend</vt:lpstr>
      <vt:lpstr>Open Sans</vt:lpstr>
      <vt:lpstr>Poppins</vt:lpstr>
      <vt:lpstr>Poppins Medium</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Yasin Aydın</dc:creator>
  <cp:lastModifiedBy>Alper Ebiçoğlu</cp:lastModifiedBy>
  <cp:revision>355</cp:revision>
  <dcterms:created xsi:type="dcterms:W3CDTF">2023-08-29T10:33:10Z</dcterms:created>
  <dcterms:modified xsi:type="dcterms:W3CDTF">2024-11-18T13:50:47Z</dcterms:modified>
</cp:coreProperties>
</file>